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4"/>
  </p:notesMasterIdLst>
  <p:sldIdLst>
    <p:sldId id="265" r:id="rId3"/>
    <p:sldId id="266" r:id="rId4"/>
    <p:sldId id="271" r:id="rId5"/>
    <p:sldId id="272" r:id="rId6"/>
    <p:sldId id="273" r:id="rId7"/>
    <p:sldId id="277" r:id="rId8"/>
    <p:sldId id="275" r:id="rId9"/>
    <p:sldId id="276" r:id="rId10"/>
    <p:sldId id="278" r:id="rId11"/>
    <p:sldId id="279" r:id="rId12"/>
    <p:sldId id="282" r:id="rId13"/>
    <p:sldId id="269" r:id="rId14"/>
    <p:sldId id="283" r:id="rId15"/>
    <p:sldId id="286" r:id="rId16"/>
    <p:sldId id="284" r:id="rId17"/>
    <p:sldId id="285" r:id="rId18"/>
    <p:sldId id="287" r:id="rId19"/>
    <p:sldId id="289" r:id="rId20"/>
    <p:sldId id="290" r:id="rId21"/>
    <p:sldId id="291"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BD5"/>
    <a:srgbClr val="FFFFFF"/>
    <a:srgbClr val="FCFCFC"/>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4/09/2019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9/4/2019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9/4/2019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9/4/2019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4/09/2019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10601.536559667%2C-3522218.2633809224%2C14088873.053523686%2C-3443946.7464169003&amp;width=256&amp;height=256" TargetMode="Externa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3149614.84995544%2C-3757032.814272985%2C13775786.985667605%2C-3130860.6785608195&amp;width=256&amp;height=256" TargetMode="External"/><Relationship Id="rId5"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401959.121379767%2C-3443946.7464169003%2C14715045.189235847%2C-3130860.6785608195&amp;width=256&amp;height=256" TargetMode="External"/><Relationship Id="rId4" Type="http://schemas.openxmlformats.org/officeDocument/2006/relationships/hyperlink" Target="http://130.56.242.15/ows/ap?time=2013-03-19T00%3A00%3A00.000Z&amp;srs=EPSG%3A3857&amp;transparent=true&amp;format=image%2Fpng&amp;exceptions=application%2Fvnd.ogc.se_xml&amp;styles=&amp;tiled=true&amp;feature_count=101&amp;service=WMS&amp;version=1.1.1&amp;request=GetMap&amp;layers=landsat8_nbar_16day&amp;bbox=14088873.053523686%2C-3130860.6785608195%2C14245416.08745173%2C-2974317.644632779&amp;width=256&amp;height=25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sivapra/gsky/blob/master/gsky_provisioning/provision_single_node.py" TargetMode="External"/><Relationship Id="rId2" Type="http://schemas.openxmlformats.org/officeDocument/2006/relationships/hyperlink" Target="https://repo.anaconda.com/archive/Anaconda3-2019.07-Linux-x86_64.sh"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130.56.242.6/terri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130.56.242.15/ows/a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fontScale="90000"/>
          </a:bodyPr>
          <a:lstStyle/>
          <a:p>
            <a:r>
              <a:rPr lang="en-US"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 Accelerated Pyramid</a:t>
            </a:r>
            <a:endParaRPr lang="en-AU" sz="6000"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dirty="0">
                <a:effectLst>
                  <a:outerShdw blurRad="38100" dist="38100" dir="2700000" algn="tl">
                    <a:srgbClr val="000000">
                      <a:alpha val="43137"/>
                    </a:srgbClr>
                  </a:outerShdw>
                </a:effectLst>
              </a:rPr>
              <a:t>Presentation and Technical Documentation</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54295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dirty="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24 July,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9CA96CC-F258-4446-B4F7-6C1185E26D20}"/>
              </a:ext>
            </a:extLst>
          </p:cNvPr>
          <p:cNvSpPr txBox="1"/>
          <p:nvPr/>
        </p:nvSpPr>
        <p:spPr>
          <a:xfrm>
            <a:off x="2049236" y="4620986"/>
            <a:ext cx="7854043" cy="646331"/>
          </a:xfrm>
          <a:prstGeom prst="rect">
            <a:avLst/>
          </a:prstGeom>
          <a:noFill/>
        </p:spPr>
        <p:txBody>
          <a:bodyPr wrap="square" rtlCol="0">
            <a:spAutoFit/>
          </a:bodyPr>
          <a:lstStyle/>
          <a:p>
            <a:pPr algn="just"/>
            <a:r>
              <a:rPr lang="en-US" dirty="0">
                <a:solidFill>
                  <a:schemeClr val="accent2">
                    <a:lumMod val="60000"/>
                    <a:lumOff val="40000"/>
                  </a:schemeClr>
                </a:solidFill>
              </a:rPr>
              <a:t>To enhance the user experience and reduce the server load when displaying DEA satellite layers via TerriaMap.</a:t>
            </a:r>
            <a:endParaRPr lang="en-AU" dirty="0">
              <a:solidFill>
                <a:schemeClr val="accent2">
                  <a:lumMod val="60000"/>
                  <a:lumOff val="40000"/>
                </a:schemeClr>
              </a:solidFill>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9878784" cy="4985980"/>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t>GSKY code change to use the cached tiles</a:t>
            </a:r>
          </a:p>
          <a:p>
            <a:pPr marL="742950" lvl="1" indent="-285750">
              <a:buFont typeface="Arial" panose="020B0604020202020204" pitchFamily="34" charset="0"/>
              <a:buChar char="•"/>
            </a:pPr>
            <a:r>
              <a:rPr lang="en-US" sz="1600" noProof="1"/>
              <a:t>tile_basedir = flag.String("tile_basedir", "/local/avs900/Australia/DEA_Tiles/", "Server data directory.")</a:t>
            </a:r>
          </a:p>
          <a:p>
            <a:pPr marL="742950" lvl="1" indent="-285750">
              <a:buFont typeface="Arial" panose="020B0604020202020204" pitchFamily="34" charset="0"/>
              <a:buChar char="•"/>
            </a:pPr>
            <a:r>
              <a:rPr lang="en-US" sz="1600" noProof="1"/>
              <a:t>use_cached_tiles = flag.Bool("tc", </a:t>
            </a:r>
            <a:r>
              <a:rPr lang="en-US" sz="1600" noProof="1">
                <a:solidFill>
                  <a:srgbClr val="FF0000"/>
                </a:solidFill>
              </a:rPr>
              <a:t>true</a:t>
            </a:r>
            <a:r>
              <a:rPr lang="en-US" sz="1600" noProof="1"/>
              <a:t>, "Tiles for this time slice are cached.")</a:t>
            </a:r>
          </a:p>
          <a:p>
            <a:pPr marL="742950" lvl="1" indent="-285750">
              <a:buFont typeface="Arial" panose="020B0604020202020204" pitchFamily="34" charset="0"/>
              <a:buChar char="•"/>
            </a:pPr>
            <a:r>
              <a:rPr lang="en-US" sz="2000" noProof="1"/>
              <a:t>	</a:t>
            </a:r>
            <a:r>
              <a:rPr lang="en-US" sz="1400" noProof="1"/>
              <a:t>		var longdiff float64</a:t>
            </a:r>
          </a:p>
          <a:p>
            <a:pPr marL="742950" lvl="1" indent="-285750">
              <a:buFont typeface="Arial" panose="020B0604020202020204" pitchFamily="34" charset="0"/>
              <a:buChar char="•"/>
            </a:pPr>
            <a:r>
              <a:rPr lang="en-US" sz="1400" noProof="1"/>
              <a:t>			longdiff = params.BBox[2] - params.BBox[0]</a:t>
            </a:r>
          </a:p>
          <a:p>
            <a:pPr marL="742950" lvl="1" indent="-285750">
              <a:buFont typeface="Arial" panose="020B0604020202020204" pitchFamily="34" charset="0"/>
              <a:buChar char="•"/>
            </a:pPr>
            <a:r>
              <a:rPr lang="en-US" sz="1400" noProof="1"/>
              <a:t>			if (*use_cached_tiles &amp;&amp; longdiff &gt; 19568.00 ) {</a:t>
            </a:r>
          </a:p>
          <a:p>
            <a:pPr marL="742950" lvl="1" indent="-285750">
              <a:buFont typeface="Arial" panose="020B0604020202020204" pitchFamily="34" charset="0"/>
              <a:buChar char="•"/>
            </a:pPr>
            <a:r>
              <a:rPr lang="en-US" sz="1400" noProof="1"/>
              <a:t>				s := </a:t>
            </a:r>
            <a:r>
              <a:rPr lang="en-US" sz="1200" noProof="1"/>
              <a:t>fmt.Sprintf("%.8f_%.8f_%.8f_%.8f", params.BBox[0],params.BBox[1],params.BBox[2],params.BBox[3]) </a:t>
            </a:r>
            <a:endParaRPr lang="en-US" sz="1400" noProof="1"/>
          </a:p>
          <a:p>
            <a:pPr marL="742950" lvl="1" indent="-285750">
              <a:buFont typeface="Arial" panose="020B0604020202020204" pitchFamily="34" charset="0"/>
              <a:buChar char="•"/>
            </a:pPr>
            <a:r>
              <a:rPr lang="en-US" sz="1400" noProof="1"/>
              <a:t>				tile_file := tile_dir + "/" + s + ".png" ;</a:t>
            </a:r>
          </a:p>
          <a:p>
            <a:pPr marL="742950" lvl="1" indent="-285750">
              <a:buFont typeface="Arial" panose="020B0604020202020204" pitchFamily="34" charset="0"/>
              <a:buChar char="•"/>
            </a:pPr>
            <a:r>
              <a:rPr lang="en-US" sz="1400" noProof="1"/>
              <a:t>				if _, err := os.Stat(tile_file); err == nil {</a:t>
            </a:r>
          </a:p>
          <a:p>
            <a:pPr marL="742950" lvl="1" indent="-285750">
              <a:buFont typeface="Arial" panose="020B0604020202020204" pitchFamily="34" charset="0"/>
              <a:buChar char="•"/>
            </a:pPr>
            <a:r>
              <a:rPr lang="en-US" sz="1400" noProof="1"/>
              <a:t>					ReadPNG(tile_file, w)</a:t>
            </a:r>
          </a:p>
          <a:p>
            <a:pPr marL="742950" lvl="1" indent="-285750">
              <a:buFont typeface="Arial" panose="020B0604020202020204" pitchFamily="34" charset="0"/>
              <a:buChar char="•"/>
            </a:pPr>
            <a:r>
              <a:rPr lang="en-US" sz="1400" noProof="1"/>
              <a:t>					return</a:t>
            </a:r>
          </a:p>
          <a:p>
            <a:pPr marL="742950" lvl="1" indent="-285750">
              <a:buFont typeface="Arial" panose="020B0604020202020204" pitchFamily="34" charset="0"/>
              <a:buChar char="•"/>
            </a:pPr>
            <a:r>
              <a:rPr lang="en-US" sz="1400" noProof="1"/>
              <a:t>				} else {</a:t>
            </a:r>
          </a:p>
          <a:p>
            <a:pPr marL="742950" lvl="1" indent="-285750">
              <a:buFont typeface="Arial" panose="020B0604020202020204" pitchFamily="34" charset="0"/>
              <a:buChar char="•"/>
            </a:pPr>
            <a:r>
              <a:rPr lang="en-US" sz="1400" noProof="1"/>
              <a:t>					tile_file := *tile_basedir + "blank.png"</a:t>
            </a:r>
          </a:p>
          <a:p>
            <a:pPr marL="742950" lvl="1" indent="-285750">
              <a:buFont typeface="Arial" panose="020B0604020202020204" pitchFamily="34" charset="0"/>
              <a:buChar char="•"/>
            </a:pPr>
            <a:r>
              <a:rPr lang="en-US" sz="1400" noProof="1"/>
              <a:t>					ReadPNG(tile_file, w)</a:t>
            </a:r>
          </a:p>
          <a:p>
            <a:pPr marL="742950" lvl="1" indent="-285750">
              <a:buFont typeface="Arial" panose="020B0604020202020204" pitchFamily="34" charset="0"/>
              <a:buChar char="•"/>
            </a:pPr>
            <a:r>
              <a:rPr lang="en-US" sz="1400" noProof="1"/>
              <a:t>					return</a:t>
            </a:r>
          </a:p>
          <a:p>
            <a:pPr marL="742950" lvl="1" indent="-285750">
              <a:buFont typeface="Arial" panose="020B0604020202020204" pitchFamily="34" charset="0"/>
              <a:buChar char="•"/>
            </a:pPr>
            <a:r>
              <a:rPr lang="en-US" sz="1400" noProof="1"/>
              <a:t>				}</a:t>
            </a:r>
          </a:p>
          <a:p>
            <a:pPr lvl="4"/>
            <a:r>
              <a:rPr lang="en-US" sz="1400" noProof="1"/>
              <a:t>}</a:t>
            </a:r>
          </a:p>
          <a:p>
            <a:pPr lvl="1" algn="just"/>
            <a:r>
              <a:rPr lang="en-US" sz="1200" b="1" dirty="0">
                <a:latin typeface="Calibri" panose="020F0502020204030204" pitchFamily="34" charset="0"/>
                <a:cs typeface="Calibri" panose="020F0502020204030204" pitchFamily="34" charset="0"/>
              </a:rPr>
              <a:t>NOTES</a:t>
            </a:r>
            <a:r>
              <a:rPr lang="en-US" sz="1200" dirty="0">
                <a:latin typeface="Calibri" panose="020F0502020204030204" pitchFamily="34" charset="0"/>
                <a:cs typeface="Calibri" panose="020F0502020204030204" pitchFamily="34" charset="0"/>
              </a:rPr>
              <a:t>: The </a:t>
            </a:r>
            <a:r>
              <a:rPr lang="en-US" sz="1200" noProof="1">
                <a:latin typeface="Calibri" panose="020F0502020204030204" pitchFamily="34" charset="0"/>
                <a:cs typeface="Calibri" panose="020F0502020204030204" pitchFamily="34" charset="0"/>
              </a:rPr>
              <a:t>‘longdiff’</a:t>
            </a:r>
            <a:r>
              <a:rPr lang="en-US" sz="1200" dirty="0">
                <a:latin typeface="Calibri" panose="020F0502020204030204" pitchFamily="34" charset="0"/>
                <a:cs typeface="Calibri" panose="020F0502020204030204" pitchFamily="34" charset="0"/>
              </a:rPr>
              <a:t> is the difference between longitudes 1 and 2 </a:t>
            </a:r>
            <a:r>
              <a:rPr lang="en-US" sz="1200" noProof="1">
                <a:latin typeface="Calibri" panose="020F0502020204030204" pitchFamily="34" charset="0"/>
                <a:cs typeface="Calibri" panose="020F0502020204030204" pitchFamily="34" charset="0"/>
              </a:rPr>
              <a:t>(MinX and MaxX) </a:t>
            </a:r>
            <a:r>
              <a:rPr lang="en-US" sz="1200" dirty="0">
                <a:latin typeface="Calibri" panose="020F0502020204030204" pitchFamily="34" charset="0"/>
                <a:cs typeface="Calibri" panose="020F0502020204030204" pitchFamily="34" charset="0"/>
              </a:rPr>
              <a:t>in the BBOX. Its value will get smaller as the zoom level increases. The 5km level has the </a:t>
            </a:r>
            <a:r>
              <a:rPr lang="en-US" sz="1200" noProof="1">
                <a:latin typeface="Calibri" panose="020F0502020204030204" pitchFamily="34" charset="0"/>
                <a:cs typeface="Calibri" panose="020F0502020204030204" pitchFamily="34" charset="0"/>
              </a:rPr>
              <a:t>longdiff</a:t>
            </a:r>
            <a:r>
              <a:rPr lang="en-US" sz="1200" dirty="0">
                <a:latin typeface="Calibri" panose="020F0502020204030204" pitchFamily="34" charset="0"/>
                <a:cs typeface="Calibri" panose="020F0502020204030204" pitchFamily="34" charset="0"/>
              </a:rPr>
              <a:t> of 19567.879241 and will skip the cached tiles. Skipping the block for using the cached tiles will let the execution to get the GSKY data directly and enables the display of data at zoom levels below 10km. If within the right zoom level, but no tile is found in cache, a transparent tile (‘blank.png’) is used. This logic eliminates the need to check whether a tile is blank or not. During the creation of tiles the blank tiles will be created for tiles that are in, say, the ocean or if they do not have any data. These blank tiles are deleted to save disk space. </a:t>
            </a:r>
            <a:endParaRPr lang="en-US" sz="14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1CB594A-0C6B-4696-A2F9-2178E3BED8FB}"/>
              </a:ext>
            </a:extLst>
          </p:cNvPr>
          <p:cNvSpPr txBox="1"/>
          <p:nvPr/>
        </p:nvSpPr>
        <p:spPr>
          <a:xfrm>
            <a:off x="9259644" y="2286532"/>
            <a:ext cx="2826220" cy="2123658"/>
          </a:xfrm>
          <a:prstGeom prst="rect">
            <a:avLst/>
          </a:prstGeom>
          <a:solidFill>
            <a:schemeClr val="bg1">
              <a:lumMod val="85000"/>
            </a:schemeClr>
          </a:solidFill>
          <a:ln w="3175">
            <a:solidFill>
              <a:schemeClr val="tx1"/>
            </a:solidFill>
          </a:ln>
        </p:spPr>
        <p:txBody>
          <a:bodyPr wrap="square" rtlCol="0">
            <a:spAutoFit/>
          </a:bodyPr>
          <a:lstStyle/>
          <a:p>
            <a:r>
              <a:rPr lang="en-AU" sz="1200" noProof="1"/>
              <a:t>func ReadPNG(tile_file string, w http.ResponseWriter) {</a:t>
            </a:r>
          </a:p>
          <a:p>
            <a:r>
              <a:rPr lang="en-AU" sz="1200" noProof="1"/>
              <a:t>    file, err := os.Open(tile_file)</a:t>
            </a:r>
          </a:p>
          <a:p>
            <a:r>
              <a:rPr lang="en-AU" sz="1200" noProof="1"/>
              <a:t>    if err != nil {</a:t>
            </a:r>
          </a:p>
          <a:p>
            <a:r>
              <a:rPr lang="en-AU" sz="1200" noProof="1"/>
              <a:t>      tile_file := *tile_basedir + "blank.png"</a:t>
            </a:r>
          </a:p>
          <a:p>
            <a:r>
              <a:rPr lang="en-AU" sz="1200" noProof="1"/>
              <a:t>      ReadPNG(tile_file, w)</a:t>
            </a:r>
          </a:p>
          <a:p>
            <a:r>
              <a:rPr lang="en-AU" sz="1200" noProof="1"/>
              <a:t>    }</a:t>
            </a:r>
          </a:p>
          <a:p>
            <a:r>
              <a:rPr lang="en-AU" sz="1200" noProof="1"/>
              <a:t>    defer file.Close()</a:t>
            </a:r>
          </a:p>
          <a:p>
            <a:r>
              <a:rPr lang="en-AU" sz="1200" noProof="1"/>
              <a:t>    out, err := ioutil.ReadAll(file)</a:t>
            </a:r>
          </a:p>
          <a:p>
            <a:r>
              <a:rPr lang="en-AU" sz="1200" noProof="1"/>
              <a:t>    w.Write(out)</a:t>
            </a:r>
          </a:p>
          <a:p>
            <a:r>
              <a:rPr lang="en-AU" sz="1200" noProof="1"/>
              <a:t>}</a:t>
            </a:r>
          </a:p>
        </p:txBody>
      </p:sp>
    </p:spTree>
    <p:custDataLst>
      <p:tags r:id="rId1"/>
    </p:custDataLst>
    <p:extLst>
      <p:ext uri="{BB962C8B-B14F-4D97-AF65-F5344CB8AC3E}">
        <p14:creationId xmlns:p14="http://schemas.microsoft.com/office/powerpoint/2010/main" val="295145817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1B59B1CD-BE21-4EE7-9397-76C4D9BFF510}"/>
              </a:ext>
            </a:extLst>
          </p:cNvPr>
          <p:cNvSpPr txBox="1"/>
          <p:nvPr/>
        </p:nvSpPr>
        <p:spPr>
          <a:xfrm>
            <a:off x="857250" y="1126671"/>
            <a:ext cx="6343650" cy="369332"/>
          </a:xfrm>
          <a:prstGeom prst="rect">
            <a:avLst/>
          </a:prstGeom>
          <a:noFill/>
        </p:spPr>
        <p:txBody>
          <a:bodyPr wrap="square" rtlCol="0">
            <a:spAutoFit/>
          </a:bodyPr>
          <a:lstStyle/>
          <a:p>
            <a:r>
              <a:rPr lang="en-US" dirty="0"/>
              <a:t>PRODUCTION DEPLOYMENT</a:t>
            </a:r>
            <a:endParaRPr lang="en-AU" dirty="0"/>
          </a:p>
        </p:txBody>
      </p:sp>
      <p:sp>
        <p:nvSpPr>
          <p:cNvPr id="3" name="TextBox 2">
            <a:extLst>
              <a:ext uri="{FF2B5EF4-FFF2-40B4-BE49-F238E27FC236}">
                <a16:creationId xmlns:a16="http://schemas.microsoft.com/office/drawing/2014/main" id="{529628CE-8DE8-4E7E-964D-BF0DD5E92330}"/>
              </a:ext>
            </a:extLst>
          </p:cNvPr>
          <p:cNvSpPr txBox="1"/>
          <p:nvPr/>
        </p:nvSpPr>
        <p:spPr>
          <a:xfrm>
            <a:off x="955221" y="1496003"/>
            <a:ext cx="5461908" cy="2308324"/>
          </a:xfrm>
          <a:prstGeom prst="rect">
            <a:avLst/>
          </a:prstGeom>
          <a:noFill/>
        </p:spPr>
        <p:txBody>
          <a:bodyPr wrap="square" rtlCol="0">
            <a:spAutoFit/>
          </a:bodyPr>
          <a:lstStyle/>
          <a:p>
            <a:pPr algn="just"/>
            <a:r>
              <a:rPr lang="en-AU" sz="1200" noProof="1">
                <a:latin typeface="Calibri" panose="020F0502020204030204" pitchFamily="34" charset="0"/>
                <a:cs typeface="Calibri" panose="020F0502020204030204" pitchFamily="34" charset="0"/>
              </a:rPr>
              <a:t>The POC was created on a VM and works by creating and storing the tiles locally. To be used in production the tiles must be created for all layers and time points and saved on ‘/g’ or some other drive on Raijin.</a:t>
            </a:r>
          </a:p>
          <a:p>
            <a:pPr algn="just"/>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Installing GSKY server and running them on Raijin is a pre-requisite before tiles can be cached. Some restrictions while working on Raijin must be taken into consideration.</a:t>
            </a:r>
          </a:p>
          <a:p>
            <a:pPr algn="just"/>
            <a:endParaRPr lang="en-AU" sz="1200" noProof="1">
              <a:latin typeface="Calibri" panose="020F0502020204030204" pitchFamily="34" charset="0"/>
              <a:cs typeface="Calibri" panose="020F0502020204030204" pitchFamily="34" charset="0"/>
            </a:endParaRPr>
          </a:p>
          <a:p>
            <a:pPr marL="228600" indent="-228600" algn="just">
              <a:buAutoNum type="arabicPeriod"/>
            </a:pPr>
            <a:r>
              <a:rPr lang="en-AU" sz="1200" noProof="1">
                <a:latin typeface="Calibri" panose="020F0502020204030204" pitchFamily="34" charset="0"/>
                <a:cs typeface="Calibri" panose="020F0502020204030204" pitchFamily="34" charset="0"/>
              </a:rPr>
              <a:t>There is no outbound port to connect to a GSKY server on another machine.</a:t>
            </a:r>
          </a:p>
          <a:p>
            <a:pPr marL="228600" indent="-228600" algn="just">
              <a:buAutoNum type="arabicPeriod"/>
            </a:pPr>
            <a:r>
              <a:rPr lang="en-AU" sz="1200" noProof="1">
                <a:latin typeface="Calibri" panose="020F0502020204030204" pitchFamily="34" charset="0"/>
                <a:cs typeface="Calibri" panose="020F0502020204030204" pitchFamily="34" charset="0"/>
              </a:rPr>
              <a:t>Only ‘scp’ and ‘rsync’ are allowed inward from VMs, and only to the raijin login node. No such access is on qsub jobs.</a:t>
            </a:r>
          </a:p>
          <a:p>
            <a:pPr marL="228600" indent="-228600" algn="just">
              <a:buAutoNum type="arabicPeriod"/>
            </a:pPr>
            <a:r>
              <a:rPr lang="en-AU" sz="1200" noProof="1">
                <a:latin typeface="Calibri" panose="020F0502020204030204" pitchFamily="34" charset="0"/>
                <a:cs typeface="Calibri" panose="020F0502020204030204" pitchFamily="34" charset="0"/>
              </a:rPr>
              <a:t>One cannot run long jobs on raijin login node.</a:t>
            </a:r>
          </a:p>
        </p:txBody>
      </p:sp>
    </p:spTree>
    <p:custDataLst>
      <p:tags r:id="rId1"/>
    </p:custDataLst>
    <p:extLst>
      <p:ext uri="{BB962C8B-B14F-4D97-AF65-F5344CB8AC3E}">
        <p14:creationId xmlns:p14="http://schemas.microsoft.com/office/powerpoint/2010/main" val="22078731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Further Work</a:t>
            </a:r>
          </a:p>
        </p:txBody>
      </p:sp>
      <p:sp>
        <p:nvSpPr>
          <p:cNvPr id="2" name="TextBox 1">
            <a:extLst>
              <a:ext uri="{FF2B5EF4-FFF2-40B4-BE49-F238E27FC236}">
                <a16:creationId xmlns:a16="http://schemas.microsoft.com/office/drawing/2014/main" id="{AD3B1F00-B2F4-4576-88BB-48087C880820}"/>
              </a:ext>
            </a:extLst>
          </p:cNvPr>
          <p:cNvSpPr txBox="1"/>
          <p:nvPr/>
        </p:nvSpPr>
        <p:spPr>
          <a:xfrm>
            <a:off x="873579" y="1175657"/>
            <a:ext cx="5992585"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Collect tiles at 10km or 5km zoom levels alone.</a:t>
            </a:r>
          </a:p>
          <a:p>
            <a:pPr marL="742950" lvl="1" indent="-285750">
              <a:buFont typeface="Arial" panose="020B0604020202020204" pitchFamily="34" charset="0"/>
              <a:buChar char="•"/>
            </a:pPr>
            <a:r>
              <a:rPr lang="en-US" dirty="0"/>
              <a:t>Concatenate the PNG files to create larger tiles.</a:t>
            </a:r>
          </a:p>
          <a:p>
            <a:pPr marL="742950" lvl="1" indent="-285750">
              <a:buFont typeface="Arial" panose="020B0604020202020204" pitchFamily="34" charset="0"/>
              <a:buChar char="•"/>
            </a:pPr>
            <a:r>
              <a:rPr lang="en-US" dirty="0"/>
              <a:t>May reduce the time to ~30 min per time slice.</a:t>
            </a:r>
            <a:endParaRPr lang="en-AU" dirty="0"/>
          </a:p>
        </p:txBody>
      </p:sp>
      <p:sp>
        <p:nvSpPr>
          <p:cNvPr id="4" name="TextBox 3">
            <a:extLst>
              <a:ext uri="{FF2B5EF4-FFF2-40B4-BE49-F238E27FC236}">
                <a16:creationId xmlns:a16="http://schemas.microsoft.com/office/drawing/2014/main" id="{126F7185-FC38-4CC3-826D-FC30D818A8B8}"/>
              </a:ext>
            </a:extLst>
          </p:cNvPr>
          <p:cNvSpPr txBox="1"/>
          <p:nvPr/>
        </p:nvSpPr>
        <p:spPr>
          <a:xfrm>
            <a:off x="873579" y="2179867"/>
            <a:ext cx="9021535" cy="1754326"/>
          </a:xfrm>
          <a:prstGeom prst="rect">
            <a:avLst/>
          </a:prstGeom>
          <a:noFill/>
        </p:spPr>
        <p:txBody>
          <a:bodyPr wrap="square" rtlCol="0">
            <a:spAutoFit/>
          </a:bodyPr>
          <a:lstStyle/>
          <a:p>
            <a:r>
              <a:rPr lang="en-US" b="1" dirty="0">
                <a:solidFill>
                  <a:srgbClr val="FF0000"/>
                </a:solidFill>
              </a:rPr>
              <a:t>These are just thoughts:</a:t>
            </a:r>
          </a:p>
          <a:p>
            <a:pPr marL="285750" indent="-285750">
              <a:buFont typeface="Arial" panose="020B0604020202020204" pitchFamily="34" charset="0"/>
              <a:buChar char="•"/>
            </a:pPr>
            <a:r>
              <a:rPr lang="en-US" b="1" dirty="0"/>
              <a:t>ArcGIS/QGIS:</a:t>
            </a:r>
          </a:p>
          <a:p>
            <a:pPr marL="742950" lvl="1" indent="-285750">
              <a:buFont typeface="Arial" panose="020B0604020202020204" pitchFamily="34" charset="0"/>
              <a:buChar char="•"/>
            </a:pPr>
            <a:r>
              <a:rPr lang="en-US" dirty="0"/>
              <a:t>Find a way to use time parameter in WMS query.</a:t>
            </a:r>
          </a:p>
          <a:p>
            <a:pPr marL="1200150" lvl="2" indent="-285750">
              <a:buFont typeface="Arial" panose="020B0604020202020204" pitchFamily="34" charset="0"/>
              <a:buChar char="•"/>
            </a:pPr>
            <a:r>
              <a:rPr lang="en-US" dirty="0"/>
              <a:t>Possible use of KML files to do this.</a:t>
            </a:r>
          </a:p>
          <a:p>
            <a:pPr marL="742950" lvl="1" indent="-285750">
              <a:buFont typeface="Arial" panose="020B0604020202020204" pitchFamily="34" charset="0"/>
              <a:buChar char="•"/>
            </a:pPr>
            <a:r>
              <a:rPr lang="en-US" dirty="0"/>
              <a:t>Alter TerriaMap and GSKY to create/download KMLs.</a:t>
            </a:r>
          </a:p>
          <a:p>
            <a:pPr marL="742950" lvl="1" indent="-285750">
              <a:buFont typeface="Arial" panose="020B0604020202020204" pitchFamily="34" charset="0"/>
              <a:buChar char="•"/>
            </a:pPr>
            <a:r>
              <a:rPr lang="en-US" dirty="0"/>
              <a:t>Let ArcGIS read the KMLs (much like Google Earth).</a:t>
            </a:r>
            <a:endParaRPr lang="en-AU" dirty="0"/>
          </a:p>
        </p:txBody>
      </p:sp>
      <p:sp>
        <p:nvSpPr>
          <p:cNvPr id="5" name="TextBox 4">
            <a:extLst>
              <a:ext uri="{FF2B5EF4-FFF2-40B4-BE49-F238E27FC236}">
                <a16:creationId xmlns:a16="http://schemas.microsoft.com/office/drawing/2014/main" id="{2CA8DD4A-94DB-45B0-8E4F-5FFC5628EB62}"/>
              </a:ext>
            </a:extLst>
          </p:cNvPr>
          <p:cNvSpPr txBox="1"/>
          <p:nvPr/>
        </p:nvSpPr>
        <p:spPr>
          <a:xfrm>
            <a:off x="873578" y="3951519"/>
            <a:ext cx="9021535" cy="1200329"/>
          </a:xfrm>
          <a:prstGeom prst="rect">
            <a:avLst/>
          </a:prstGeom>
          <a:noFill/>
        </p:spPr>
        <p:txBody>
          <a:bodyPr wrap="square" rtlCol="0">
            <a:spAutoFit/>
          </a:bodyPr>
          <a:lstStyle/>
          <a:p>
            <a:pPr marL="285750" indent="-285750">
              <a:buFont typeface="Arial" panose="020B0604020202020204" pitchFamily="34" charset="0"/>
              <a:buChar char="•"/>
            </a:pPr>
            <a:r>
              <a:rPr lang="en-US" b="1" noProof="1"/>
              <a:t>NetCDF subsets:</a:t>
            </a:r>
          </a:p>
          <a:p>
            <a:pPr marL="742950" lvl="1" indent="-285750">
              <a:buFont typeface="Arial" panose="020B0604020202020204" pitchFamily="34" charset="0"/>
              <a:buChar char="•"/>
            </a:pPr>
            <a:r>
              <a:rPr lang="en-US" noProof="1"/>
              <a:t>Let GSKY save the tiles as NetCDF (WCS).</a:t>
            </a:r>
          </a:p>
          <a:p>
            <a:pPr marL="742950" lvl="1" indent="-285750">
              <a:buFont typeface="Arial" panose="020B0604020202020204" pitchFamily="34" charset="0"/>
              <a:buChar char="•"/>
            </a:pPr>
            <a:r>
              <a:rPr lang="en-US" noProof="1"/>
              <a:t>TerriaMap to download the NetCDFs (already possible?)</a:t>
            </a:r>
          </a:p>
          <a:p>
            <a:pPr marL="742950" lvl="1" indent="-285750">
              <a:buFont typeface="Arial" panose="020B0604020202020204" pitchFamily="34" charset="0"/>
              <a:buChar char="•"/>
            </a:pPr>
            <a:r>
              <a:rPr lang="en-US" noProof="1"/>
              <a:t>ArcGIS to read the NetCDFs.</a:t>
            </a:r>
          </a:p>
        </p:txBody>
      </p:sp>
      <p:sp>
        <p:nvSpPr>
          <p:cNvPr id="6" name="TextBox 5">
            <a:extLst>
              <a:ext uri="{FF2B5EF4-FFF2-40B4-BE49-F238E27FC236}">
                <a16:creationId xmlns:a16="http://schemas.microsoft.com/office/drawing/2014/main" id="{5C11DF13-8902-4DAD-AD5F-EC7A55ED0A08}"/>
              </a:ext>
            </a:extLst>
          </p:cNvPr>
          <p:cNvSpPr txBox="1"/>
          <p:nvPr/>
        </p:nvSpPr>
        <p:spPr>
          <a:xfrm>
            <a:off x="873578" y="5151663"/>
            <a:ext cx="6286502" cy="923330"/>
          </a:xfrm>
          <a:prstGeom prst="rect">
            <a:avLst/>
          </a:prstGeom>
          <a:noFill/>
        </p:spPr>
        <p:txBody>
          <a:bodyPr wrap="square" rtlCol="0">
            <a:spAutoFit/>
          </a:bodyPr>
          <a:lstStyle/>
          <a:p>
            <a:pPr marL="285750" indent="-285750">
              <a:buFont typeface="Arial" panose="020B0604020202020204" pitchFamily="34" charset="0"/>
              <a:buChar char="•"/>
            </a:pPr>
            <a:r>
              <a:rPr lang="en-US" b="1" noProof="1"/>
              <a:t>Python code:</a:t>
            </a:r>
          </a:p>
          <a:p>
            <a:pPr marL="742950" lvl="1" indent="-285750">
              <a:buFont typeface="Arial" panose="020B0604020202020204" pitchFamily="34" charset="0"/>
              <a:buChar char="•"/>
            </a:pPr>
            <a:r>
              <a:rPr lang="en-US" noProof="1"/>
              <a:t>Develop Notebooks with useful Python code for analyses.</a:t>
            </a:r>
          </a:p>
          <a:p>
            <a:pPr marL="742950" lvl="1" indent="-285750">
              <a:buFont typeface="Arial" panose="020B0604020202020204" pitchFamily="34" charset="0"/>
              <a:buChar char="•"/>
            </a:pPr>
            <a:r>
              <a:rPr lang="en-US" noProof="1"/>
              <a:t>Animating GSKY output like a video.</a:t>
            </a:r>
          </a:p>
        </p:txBody>
      </p:sp>
      <p:pic>
        <p:nvPicPr>
          <p:cNvPr id="7" name="Ls8-4">
            <a:hlinkClick r:id="" action="ppaction://media"/>
            <a:extLst>
              <a:ext uri="{FF2B5EF4-FFF2-40B4-BE49-F238E27FC236}">
                <a16:creationId xmlns:a16="http://schemas.microsoft.com/office/drawing/2014/main" id="{9E5588A5-5258-4FD5-8F21-D0488A4A2235}"/>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6852557" y="1688864"/>
            <a:ext cx="5339443" cy="3003437"/>
          </a:xfrm>
          <a:prstGeom prst="rect">
            <a:avLst/>
          </a:prstGeom>
        </p:spPr>
      </p:pic>
    </p:spTree>
    <p:custDataLst>
      <p:tags r:id="rId1"/>
    </p:custDataLst>
    <p:extLst>
      <p:ext uri="{BB962C8B-B14F-4D97-AF65-F5344CB8AC3E}">
        <p14:creationId xmlns:p14="http://schemas.microsoft.com/office/powerpoint/2010/main" val="23530046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674654" y="182880"/>
            <a:ext cx="869819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Building tiles on the fly from cached tiles</a:t>
            </a:r>
          </a:p>
        </p:txBody>
      </p:sp>
      <p:sp>
        <p:nvSpPr>
          <p:cNvPr id="2" name="TextBox 1">
            <a:extLst>
              <a:ext uri="{FF2B5EF4-FFF2-40B4-BE49-F238E27FC236}">
                <a16:creationId xmlns:a16="http://schemas.microsoft.com/office/drawing/2014/main" id="{1E252A36-BAB2-4995-9303-D3C14CD0B9D0}"/>
              </a:ext>
            </a:extLst>
          </p:cNvPr>
          <p:cNvSpPr txBox="1"/>
          <p:nvPr/>
        </p:nvSpPr>
        <p:spPr>
          <a:xfrm>
            <a:off x="726621" y="1061357"/>
            <a:ext cx="8629650" cy="276999"/>
          </a:xfrm>
          <a:prstGeom prst="rect">
            <a:avLst/>
          </a:prstGeom>
          <a:noFill/>
        </p:spPr>
        <p:txBody>
          <a:bodyPr wrap="square" rtlCol="0">
            <a:spAutoFit/>
          </a:bodyPr>
          <a:lstStyle/>
          <a:p>
            <a:pPr algn="just"/>
            <a:r>
              <a:rPr lang="en-US" sz="1200" b="1" noProof="1">
                <a:latin typeface="Calibri" panose="020F0502020204030204" pitchFamily="34" charset="0"/>
                <a:cs typeface="Calibri" panose="020F0502020204030204" pitchFamily="34" charset="0"/>
              </a:rPr>
              <a:t>These slides describe the details of changes in ows.go to build tiles on the fly from cached tiles.</a:t>
            </a:r>
          </a:p>
        </p:txBody>
      </p:sp>
      <p:sp>
        <p:nvSpPr>
          <p:cNvPr id="3" name="TextBox 2">
            <a:extLst>
              <a:ext uri="{FF2B5EF4-FFF2-40B4-BE49-F238E27FC236}">
                <a16:creationId xmlns:a16="http://schemas.microsoft.com/office/drawing/2014/main" id="{D88FDCFF-28C7-4363-8B8D-2F1023796A82}"/>
              </a:ext>
            </a:extLst>
          </p:cNvPr>
          <p:cNvSpPr txBox="1"/>
          <p:nvPr/>
        </p:nvSpPr>
        <p:spPr>
          <a:xfrm>
            <a:off x="726625" y="1526721"/>
            <a:ext cx="1641022" cy="369332"/>
          </a:xfrm>
          <a:prstGeom prst="rect">
            <a:avLst/>
          </a:prstGeom>
          <a:noFill/>
        </p:spPr>
        <p:txBody>
          <a:bodyPr wrap="square" rtlCol="0">
            <a:spAutoFit/>
          </a:bodyPr>
          <a:lstStyle/>
          <a:p>
            <a:pPr algn="just"/>
            <a:r>
              <a:rPr lang="en-US"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SYNOPSIS</a:t>
            </a:r>
            <a:endParaRPr lang="en-AU"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8DFA134-3D63-4232-BA69-73F1B08C1FF6}"/>
              </a:ext>
            </a:extLst>
          </p:cNvPr>
          <p:cNvSpPr txBox="1"/>
          <p:nvPr/>
        </p:nvSpPr>
        <p:spPr>
          <a:xfrm>
            <a:off x="816429" y="1896053"/>
            <a:ext cx="4327071" cy="3939540"/>
          </a:xfrm>
          <a:prstGeom prst="rect">
            <a:avLst/>
          </a:prstGeom>
          <a:noFill/>
        </p:spPr>
        <p:txBody>
          <a:bodyPr wrap="square" rtlCol="0">
            <a:spAutoFit/>
          </a:bodyPr>
          <a:lstStyle/>
          <a:p>
            <a:pPr algn="just"/>
            <a:r>
              <a:rPr lang="en-US" sz="1000" noProof="1">
                <a:latin typeface="Calibri" panose="020F0502020204030204" pitchFamily="34" charset="0"/>
                <a:cs typeface="Calibri" panose="020F0502020204030204" pitchFamily="34" charset="0"/>
              </a:rPr>
              <a:t>Currently, the ows.go is set to take the cached tiles for all zoom levels from 3000 to 10 km for two dates and from 3000 to 100 for others (Fig.1).</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Instead of caching all levels, it could be more efficient to cache only one or a few levels and then construct the lower level tiles by appending these together.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Two options were: </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10km tiles.</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Cache the 50km tiles.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Upon testing it became clear that generating the lower level tiles from the 10km building blocks will take increasingly more time (Fig.2). Hence, decided to cache more than one level and build not more than 2 lower levels from them. </a:t>
            </a:r>
          </a:p>
          <a:p>
            <a:pPr algn="just"/>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Other considerations are:</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number of files and storage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The time to cache (one-off) must be low.</a:t>
            </a:r>
          </a:p>
          <a:p>
            <a:pPr marL="228600" indent="-228600" algn="just">
              <a:buFont typeface="+mj-lt"/>
              <a:buAutoNum type="arabicPeriod"/>
            </a:pPr>
            <a:r>
              <a:rPr lang="en-US" sz="1000" noProof="1">
                <a:latin typeface="Calibri" panose="020F0502020204030204" pitchFamily="34" charset="0"/>
                <a:cs typeface="Calibri" panose="020F0502020204030204" pitchFamily="34" charset="0"/>
              </a:rPr>
              <a:t>Building the tiles on the fly must be fast.</a:t>
            </a:r>
          </a:p>
          <a:p>
            <a:pPr marL="228600" indent="-228600" algn="just">
              <a:buFont typeface="+mj-lt"/>
              <a:buAutoNum type="arabicPeriod"/>
            </a:pPr>
            <a:endParaRPr lang="en-US" sz="1000" noProof="1">
              <a:latin typeface="Calibri" panose="020F0502020204030204" pitchFamily="34" charset="0"/>
              <a:cs typeface="Calibri" panose="020F0502020204030204" pitchFamily="34" charset="0"/>
            </a:endParaRPr>
          </a:p>
          <a:p>
            <a:pPr algn="just"/>
            <a:r>
              <a:rPr lang="en-US" sz="1000" noProof="1">
                <a:latin typeface="Calibri" panose="020F0502020204030204" pitchFamily="34" charset="0"/>
                <a:cs typeface="Calibri" panose="020F0502020204030204" pitchFamily="34" charset="0"/>
              </a:rPr>
              <a:t>Caching the levels 10, 100 and 500 would satisfy the above and limit the building to 2 lower levels each. Another option is to cache 20, 200 and 1000. This will leave the 10km level to be fetched from GSKY directly. Both these options will be tested and the right one chosen. </a:t>
            </a:r>
          </a:p>
          <a:p>
            <a:pPr algn="just"/>
            <a:endParaRPr lang="en-US" sz="1000" noProof="1">
              <a:latin typeface="Calibri" panose="020F0502020204030204" pitchFamily="34" charset="0"/>
              <a:cs typeface="Calibri" panose="020F0502020204030204" pitchFamily="34" charset="0"/>
            </a:endParaRPr>
          </a:p>
          <a:p>
            <a:pPr algn="just"/>
            <a:endParaRPr lang="en-US" sz="1000" noProof="1">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C3A4E25-6560-4977-AA43-C9B2C3404ED5}"/>
              </a:ext>
            </a:extLst>
          </p:cNvPr>
          <p:cNvSpPr/>
          <p:nvPr/>
        </p:nvSpPr>
        <p:spPr>
          <a:xfrm>
            <a:off x="5227864" y="1896053"/>
            <a:ext cx="4846865" cy="1477328"/>
          </a:xfrm>
          <a:prstGeom prst="rect">
            <a:avLst/>
          </a:prstGeom>
          <a:ln w="3175">
            <a:solidFill>
              <a:schemeClr val="tx1"/>
            </a:solidFill>
          </a:ln>
        </p:spPr>
        <p:txBody>
          <a:bodyPr wrap="square">
            <a:spAutoFit/>
          </a:bodyPr>
          <a:lstStyle/>
          <a:p>
            <a:pPr algn="just"/>
            <a:r>
              <a:rPr lang="en-AU" sz="1000" b="1" dirty="0">
                <a:latin typeface="Calibri" panose="020F0502020204030204" pitchFamily="34" charset="0"/>
                <a:cs typeface="Calibri" panose="020F0502020204030204" pitchFamily="34" charset="0"/>
              </a:rPr>
              <a:t>Fig.1 - Dates and zoom levels cached</a:t>
            </a:r>
          </a:p>
          <a:p>
            <a:pPr algn="just"/>
            <a:r>
              <a:rPr lang="en-AU" sz="1000" dirty="0">
                <a:solidFill>
                  <a:srgbClr val="00B050"/>
                </a:solidFill>
                <a:latin typeface="Calibri" panose="020F0502020204030204" pitchFamily="34" charset="0"/>
                <a:cs typeface="Calibri" panose="020F0502020204030204" pitchFamily="34" charset="0"/>
              </a:rPr>
              <a:t>/local/avs900/Australia/</a:t>
            </a:r>
            <a:r>
              <a:rPr lang="en-AU" sz="1000" dirty="0" err="1">
                <a:solidFill>
                  <a:srgbClr val="00B050"/>
                </a:solidFill>
                <a:latin typeface="Calibri" panose="020F0502020204030204" pitchFamily="34" charset="0"/>
                <a:cs typeface="Calibri" panose="020F0502020204030204" pitchFamily="34" charset="0"/>
              </a:rPr>
              <a:t>DEA_Tiles</a:t>
            </a:r>
            <a:r>
              <a:rPr lang="en-AU" sz="1000" dirty="0">
                <a:solidFill>
                  <a:srgbClr val="00B050"/>
                </a:solidFill>
                <a:latin typeface="Calibri" panose="020F0502020204030204" pitchFamily="34" charset="0"/>
                <a:cs typeface="Calibri" panose="020F0502020204030204" pitchFamily="34" charset="0"/>
              </a:rPr>
              <a:t>/landsat8_nbar_16day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2013-03-19 – Cached from 3000 to 10km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2013-04-04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2013-04-20 – Cached from 3000 to 100km</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2013-05-06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2013-05-22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2013-06-07 – Do.</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2013-06-23 – Do.</a:t>
            </a:r>
          </a:p>
        </p:txBody>
      </p:sp>
      <p:sp>
        <p:nvSpPr>
          <p:cNvPr id="5" name="Rectangle 4">
            <a:extLst>
              <a:ext uri="{FF2B5EF4-FFF2-40B4-BE49-F238E27FC236}">
                <a16:creationId xmlns:a16="http://schemas.microsoft.com/office/drawing/2014/main" id="{2403F938-FCA8-4823-81DC-C8EA60657282}"/>
              </a:ext>
            </a:extLst>
          </p:cNvPr>
          <p:cNvSpPr/>
          <p:nvPr/>
        </p:nvSpPr>
        <p:spPr>
          <a:xfrm>
            <a:off x="5227864" y="3429000"/>
            <a:ext cx="4846865" cy="1169551"/>
          </a:xfrm>
          <a:prstGeom prst="rect">
            <a:avLst/>
          </a:prstGeom>
          <a:ln w="3175">
            <a:solidFill>
              <a:schemeClr val="tx1"/>
            </a:solidFill>
          </a:ln>
        </p:spPr>
        <p:txBody>
          <a:bodyPr wrap="square">
            <a:spAutoFit/>
          </a:bodyPr>
          <a:lstStyle/>
          <a:p>
            <a:pPr lvl="0">
              <a:spcAft>
                <a:spcPts val="0"/>
              </a:spcAft>
            </a:pPr>
            <a:r>
              <a:rPr lang="en-AU" sz="1000" b="1" dirty="0">
                <a:latin typeface="Calibri" panose="020F0502020204030204" pitchFamily="34" charset="0"/>
                <a:ea typeface="Times New Roman" panose="02020603050405020304" pitchFamily="18" charset="0"/>
              </a:rPr>
              <a:t>Fig.2 - Time to display the built tiles (sequential code)</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3"/>
              </a:rPr>
              <a:t>20 km</a:t>
            </a:r>
            <a:r>
              <a:rPr lang="en-AU" sz="1000" dirty="0">
                <a:latin typeface="Calibri" panose="020F0502020204030204" pitchFamily="34" charset="0"/>
                <a:ea typeface="Times New Roman" panose="02020603050405020304" pitchFamily="18" charset="0"/>
              </a:rPr>
              <a:t> tile from 4 x 10 km tiles. – Takes </a:t>
            </a:r>
            <a:r>
              <a:rPr lang="en-AU" sz="1000" dirty="0">
                <a:solidFill>
                  <a:srgbClr val="FF0000"/>
                </a:solidFill>
                <a:latin typeface="Calibri" panose="020F0502020204030204" pitchFamily="34" charset="0"/>
                <a:ea typeface="Times New Roman" panose="02020603050405020304" pitchFamily="18" charset="0"/>
              </a:rPr>
              <a:t>&lt; 1</a:t>
            </a:r>
            <a:r>
              <a:rPr lang="en-AU" sz="1000" dirty="0">
                <a:latin typeface="Calibri" panose="020F0502020204030204" pitchFamily="34" charset="0"/>
                <a:ea typeface="Times New Roman" panose="02020603050405020304" pitchFamily="18" charset="0"/>
              </a:rPr>
              <a:t> sec to build and display</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4"/>
              </a:rPr>
              <a:t>50 km</a:t>
            </a:r>
            <a:r>
              <a:rPr lang="en-AU" sz="1000" dirty="0">
                <a:latin typeface="Calibri" panose="020F0502020204030204" pitchFamily="34" charset="0"/>
                <a:ea typeface="Times New Roman" panose="02020603050405020304" pitchFamily="18" charset="0"/>
              </a:rPr>
              <a:t> tile from 16 x 10 km – </a:t>
            </a:r>
            <a:r>
              <a:rPr lang="en-AU" sz="1000" dirty="0">
                <a:solidFill>
                  <a:srgbClr val="FF0000"/>
                </a:solidFill>
                <a:latin typeface="Calibri" panose="020F0502020204030204" pitchFamily="34" charset="0"/>
                <a:ea typeface="Times New Roman" panose="02020603050405020304" pitchFamily="18" charset="0"/>
              </a:rPr>
              <a:t>3</a:t>
            </a:r>
            <a:r>
              <a:rPr lang="en-AU" sz="1000" dirty="0">
                <a:latin typeface="Calibri" panose="020F0502020204030204" pitchFamily="34" charset="0"/>
                <a:ea typeface="Times New Roman" panose="02020603050405020304" pitchFamily="18" charset="0"/>
              </a:rPr>
              <a:t> 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5"/>
              </a:rPr>
              <a:t>100 km</a:t>
            </a:r>
            <a:r>
              <a:rPr lang="en-AU" sz="1000" dirty="0">
                <a:latin typeface="Calibri" panose="020F0502020204030204" pitchFamily="34" charset="0"/>
                <a:ea typeface="Times New Roman" panose="02020603050405020304" pitchFamily="18" charset="0"/>
              </a:rPr>
              <a:t> tile from 64 x 10 km – </a:t>
            </a:r>
            <a:r>
              <a:rPr lang="en-AU" sz="1000" dirty="0">
                <a:solidFill>
                  <a:srgbClr val="FF0000"/>
                </a:solidFill>
                <a:latin typeface="Calibri" panose="020F0502020204030204" pitchFamily="34" charset="0"/>
                <a:ea typeface="Times New Roman" panose="02020603050405020304" pitchFamily="18" charset="0"/>
              </a:rPr>
              <a:t>23 </a:t>
            </a:r>
            <a:r>
              <a:rPr lang="en-AU" sz="1000" dirty="0">
                <a:latin typeface="Calibri" panose="020F0502020204030204" pitchFamily="34" charset="0"/>
                <a:ea typeface="Times New Roman" panose="02020603050405020304" pitchFamily="18" charset="0"/>
              </a:rPr>
              <a:t>sec</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u="sng" dirty="0">
                <a:solidFill>
                  <a:srgbClr val="0563C1"/>
                </a:solidFill>
                <a:latin typeface="Calibri" panose="020F0502020204030204" pitchFamily="34" charset="0"/>
                <a:ea typeface="Times New Roman" panose="02020603050405020304" pitchFamily="18" charset="0"/>
                <a:hlinkClick r:id="rId6"/>
              </a:rPr>
              <a:t>200 km</a:t>
            </a:r>
            <a:r>
              <a:rPr lang="en-AU" sz="1000" dirty="0">
                <a:latin typeface="Calibri" panose="020F0502020204030204" pitchFamily="34" charset="0"/>
                <a:ea typeface="Times New Roman" panose="02020603050405020304" pitchFamily="18" charset="0"/>
              </a:rPr>
              <a:t> from 256 x 10 km  - </a:t>
            </a:r>
            <a:r>
              <a:rPr lang="en-AU" sz="1000" dirty="0">
                <a:solidFill>
                  <a:srgbClr val="FF0000"/>
                </a:solidFill>
                <a:latin typeface="Calibri" panose="020F0502020204030204" pitchFamily="34" charset="0"/>
                <a:ea typeface="Times New Roman" panose="02020603050405020304" pitchFamily="18" charset="0"/>
              </a:rPr>
              <a:t>114 sec</a:t>
            </a:r>
            <a:r>
              <a:rPr lang="en-AU" sz="1000" dirty="0">
                <a:latin typeface="Calibri" panose="020F0502020204030204" pitchFamily="34" charset="0"/>
                <a:ea typeface="Times New Roman" panose="02020603050405020304" pitchFamily="18" charset="0"/>
              </a:rPr>
              <a:t> (1:54 min)</a:t>
            </a:r>
            <a:endParaRPr lang="en-AU" sz="1000" dirty="0">
              <a:latin typeface="Calibri" panose="020F0502020204030204" pitchFamily="34" charset="0"/>
              <a:ea typeface="Calibri" panose="020F0502020204030204" pitchFamily="34" charset="0"/>
            </a:endParaRPr>
          </a:p>
          <a:p>
            <a:pPr marL="171450" indent="-171450">
              <a:buFont typeface="Arial" panose="020B0604020202020204" pitchFamily="34" charset="0"/>
              <a:buChar char="•"/>
            </a:pPr>
            <a:r>
              <a:rPr lang="en-AU" sz="1000" dirty="0">
                <a:latin typeface="Calibri" panose="020F0502020204030204" pitchFamily="34" charset="0"/>
                <a:ea typeface="Times New Roman" panose="02020603050405020304" pitchFamily="18" charset="0"/>
              </a:rPr>
              <a:t>Lower zoom levels: Not tested, but will take 4x time at each level.</a:t>
            </a:r>
          </a:p>
          <a:p>
            <a:pPr marL="171450" indent="-171450">
              <a:buFont typeface="Arial" panose="020B0604020202020204" pitchFamily="34" charset="0"/>
              <a:buChar char="•"/>
            </a:pPr>
            <a:r>
              <a:rPr lang="en-AU" sz="1000" dirty="0">
                <a:effectLst/>
                <a:latin typeface="Calibri" panose="020F0502020204030204" pitchFamily="34" charset="0"/>
                <a:ea typeface="Calibri" panose="020F0502020204030204" pitchFamily="34" charset="0"/>
              </a:rPr>
              <a:t>Parallelising the build process may reduce the times considerably.</a:t>
            </a:r>
          </a:p>
        </p:txBody>
      </p:sp>
    </p:spTree>
    <p:custDataLst>
      <p:tags r:id="rId1"/>
    </p:custDataLst>
    <p:extLst>
      <p:ext uri="{BB962C8B-B14F-4D97-AF65-F5344CB8AC3E}">
        <p14:creationId xmlns:p14="http://schemas.microsoft.com/office/powerpoint/2010/main" val="353382246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3" name="TextBox 2">
            <a:extLst>
              <a:ext uri="{FF2B5EF4-FFF2-40B4-BE49-F238E27FC236}">
                <a16:creationId xmlns:a16="http://schemas.microsoft.com/office/drawing/2014/main" id="{15B4DA07-E8EE-49A9-901B-15EE51F05DCE}"/>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TL;DR</a:t>
            </a:r>
          </a:p>
        </p:txBody>
      </p:sp>
      <p:sp>
        <p:nvSpPr>
          <p:cNvPr id="2" name="TextBox 1">
            <a:extLst>
              <a:ext uri="{FF2B5EF4-FFF2-40B4-BE49-F238E27FC236}">
                <a16:creationId xmlns:a16="http://schemas.microsoft.com/office/drawing/2014/main" id="{49C3DCA5-65F4-4EA3-8279-743D98BD9719}"/>
              </a:ext>
            </a:extLst>
          </p:cNvPr>
          <p:cNvSpPr txBox="1"/>
          <p:nvPr/>
        </p:nvSpPr>
        <p:spPr>
          <a:xfrm>
            <a:off x="898071" y="906237"/>
            <a:ext cx="1934936" cy="461665"/>
          </a:xfrm>
          <a:prstGeom prst="rect">
            <a:avLst/>
          </a:prstGeom>
          <a:noFill/>
        </p:spPr>
        <p:txBody>
          <a:bodyPr wrap="square" rtlCol="0">
            <a:spAutoFit/>
          </a:bodyPr>
          <a:lstStyle/>
          <a:p>
            <a:pPr algn="just"/>
            <a:r>
              <a:rPr lang="en-US" sz="2400" b="1" dirty="0">
                <a:latin typeface="Calibri" panose="020F0502020204030204" pitchFamily="34" charset="0"/>
                <a:cs typeface="Calibri" panose="020F0502020204030204" pitchFamily="34" charset="0"/>
              </a:rPr>
              <a:t>TL;DR</a:t>
            </a:r>
            <a:endParaRPr lang="en-AU" sz="2400" b="1"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6D24DC9-27A4-40E4-8A0E-E8A69691EF65}"/>
              </a:ext>
            </a:extLst>
          </p:cNvPr>
          <p:cNvSpPr txBox="1"/>
          <p:nvPr/>
        </p:nvSpPr>
        <p:spPr>
          <a:xfrm>
            <a:off x="1004205" y="1428752"/>
            <a:ext cx="6564088" cy="4093428"/>
          </a:xfrm>
          <a:prstGeom prst="rect">
            <a:avLst/>
          </a:prstGeom>
          <a:noFill/>
        </p:spPr>
        <p:txBody>
          <a:bodyPr wrap="square" rtlCol="0">
            <a:spAutoFit/>
          </a:bodyPr>
          <a:lstStyle/>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Setup GSKY </a:t>
            </a:r>
            <a:r>
              <a:rPr lang="en-US" sz="1000" dirty="0">
                <a:latin typeface="Calibri" panose="020F0502020204030204" pitchFamily="34" charset="0"/>
                <a:cs typeface="Calibri" panose="020F0502020204030204" pitchFamily="34" charset="0"/>
              </a:rPr>
              <a:t>(once) on Raijin login or PBS node.</a:t>
            </a:r>
          </a:p>
          <a:p>
            <a:pPr marL="628650" lvl="1" indent="-171450" algn="just">
              <a:buFont typeface="Arial" panose="020B0604020202020204" pitchFamily="34" charset="0"/>
              <a:buChar char="•"/>
            </a:pPr>
            <a:r>
              <a:rPr lang="en-US" sz="1000" dirty="0">
                <a:solidFill>
                  <a:srgbClr val="08ABD5"/>
                </a:solidFill>
                <a:latin typeface="Calibri" panose="020F0502020204030204" pitchFamily="34" charset="0"/>
                <a:cs typeface="Calibri" panose="020F0502020204030204" pitchFamily="34" charset="0"/>
              </a:rPr>
              <a:t>python3 /short/z00/avs900/gsky/12082019/build_gsky.py</a:t>
            </a:r>
          </a:p>
          <a:p>
            <a:pPr marL="171450" indent="-17145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Start a Raijin PBS interactive node.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a:t>
            </a:r>
            <a:r>
              <a:rPr lang="en-AU" sz="1000" noProof="1">
                <a:solidFill>
                  <a:srgbClr val="00B0F0"/>
                </a:solidFill>
                <a:latin typeface="Calibri" panose="020F0502020204030204" pitchFamily="34" charset="0"/>
                <a:cs typeface="Calibri" panose="020F0502020204030204" pitchFamily="34" charset="0"/>
              </a:rPr>
              <a:t>qsub -I -P z00 -q express -l ncpus=16 -l mem=32GB</a:t>
            </a:r>
            <a:r>
              <a:rPr lang="en-AU" sz="1000" noProof="1">
                <a:latin typeface="Calibri" panose="020F0502020204030204" pitchFamily="34" charset="0"/>
                <a:cs typeface="Calibri" panose="020F0502020204030204" pitchFamily="34" charset="0"/>
              </a:rPr>
              <a:t>`</a:t>
            </a:r>
            <a:endParaRPr lang="en-US" sz="1000" dirty="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dirty="0">
                <a:latin typeface="Calibri" panose="020F0502020204030204" pitchFamily="34" charset="0"/>
                <a:cs typeface="Calibri" panose="020F0502020204030204" pitchFamily="34" charset="0"/>
              </a:rPr>
              <a:t>Ingest data </a:t>
            </a:r>
            <a:r>
              <a:rPr lang="en-US" sz="1000" dirty="0">
                <a:latin typeface="Calibri" panose="020F0502020204030204" pitchFamily="34" charset="0"/>
                <a:cs typeface="Calibri" panose="020F0502020204030204" pitchFamily="34" charset="0"/>
              </a:rPr>
              <a:t>and start GSKY, GRPC and MAS servers.</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 </a:t>
            </a:r>
            <a:r>
              <a:rPr lang="en-AU" sz="1000" noProof="1">
                <a:solidFill>
                  <a:srgbClr val="00B050"/>
                </a:solidFill>
                <a:latin typeface="Calibri" panose="020F0502020204030204" pitchFamily="34" charset="0"/>
                <a:cs typeface="Calibri" panose="020F0502020204030204" pitchFamily="34" charset="0"/>
              </a:rPr>
              <a:t>dea</a:t>
            </a:r>
            <a:r>
              <a:rPr lang="en-AU" sz="1000" noProof="1">
                <a:latin typeface="Calibri" panose="020F0502020204030204" pitchFamily="34" charset="0"/>
                <a:cs typeface="Calibri" panose="020F0502020204030204" pitchFamily="34" charset="0"/>
              </a:rPr>
              <a:t> (in any dir)</a:t>
            </a:r>
          </a:p>
          <a:p>
            <a:pPr marL="171450" indent="-171450">
              <a:buFont typeface="Arial" panose="020B0604020202020204" pitchFamily="34" charset="0"/>
              <a:buChar char="•"/>
            </a:pPr>
            <a:r>
              <a:rPr lang="en-US" sz="1000" b="1" dirty="0">
                <a:latin typeface="Calibri" panose="020F0502020204030204" pitchFamily="34" charset="0"/>
                <a:cs typeface="Calibri" panose="020F0502020204030204" pitchFamily="34" charset="0"/>
              </a:rPr>
              <a:t>Create the tiles</a:t>
            </a:r>
          </a:p>
          <a:p>
            <a:pPr marL="628650" lvl="1"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cd /short/z00/avs900/gsky/12082019/Australia/landsat8_nbar_16day</a:t>
            </a:r>
          </a:p>
          <a:p>
            <a:pPr marL="628650" lvl="1" indent="-171450">
              <a:buFont typeface="Arial" panose="020B0604020202020204" pitchFamily="34" charset="0"/>
              <a:buChar char="•"/>
            </a:pPr>
            <a:r>
              <a:rPr lang="en-US" sz="1000" dirty="0">
                <a:solidFill>
                  <a:srgbClr val="00B0F0"/>
                </a:solidFill>
                <a:latin typeface="Calibri" panose="020F0502020204030204" pitchFamily="34" charset="0"/>
                <a:cs typeface="Calibri" panose="020F0502020204030204" pitchFamily="34" charset="0"/>
              </a:rPr>
              <a:t>/short/z00/avs900/gsky/12082019/Australia/create_tiles_using_calculated_coords.pl </a:t>
            </a:r>
            <a:r>
              <a:rPr lang="en-US" sz="1000" dirty="0">
                <a:solidFill>
                  <a:schemeClr val="accent5"/>
                </a:solidFill>
                <a:latin typeface="Calibri" panose="020F0502020204030204" pitchFamily="34" charset="0"/>
                <a:cs typeface="Calibri" panose="020F0502020204030204" pitchFamily="34" charset="0"/>
              </a:rPr>
              <a:t>dc</a:t>
            </a:r>
            <a:r>
              <a:rPr lang="en-US" sz="1000" dirty="0">
                <a:solidFill>
                  <a:srgbClr val="00B0F0"/>
                </a:solidFill>
                <a:latin typeface="Calibri" panose="020F0502020204030204" pitchFamily="34" charset="0"/>
                <a:cs typeface="Calibri" panose="020F0502020204030204" pitchFamily="34" charset="0"/>
              </a:rPr>
              <a:t> </a:t>
            </a:r>
            <a:r>
              <a:rPr lang="en-US" sz="1000" dirty="0">
                <a:solidFill>
                  <a:srgbClr val="00B050"/>
                </a:solidFill>
                <a:latin typeface="Calibri" panose="020F0502020204030204" pitchFamily="34" charset="0"/>
                <a:cs typeface="Calibri" panose="020F0502020204030204" pitchFamily="34" charset="0"/>
              </a:rPr>
              <a:t>landsat8_nbar_16day</a:t>
            </a:r>
          </a:p>
          <a:p>
            <a:pPr algn="just"/>
            <a:endParaRPr lang="en-AU" sz="1000" noProof="1">
              <a:latin typeface="Calibri" panose="020F0502020204030204" pitchFamily="34" charset="0"/>
              <a:cs typeface="Calibri" panose="020F0502020204030204" pitchFamily="34" charset="0"/>
            </a:endParaRPr>
          </a:p>
          <a:p>
            <a:pPr algn="just"/>
            <a:r>
              <a:rPr lang="en-AU" sz="1000" noProof="1">
                <a:latin typeface="Calibri" panose="020F0502020204030204" pitchFamily="34" charset="0"/>
                <a:cs typeface="Calibri" panose="020F0502020204030204" pitchFamily="34" charset="0"/>
              </a:rPr>
              <a:t>The two steps below are included in the above script. Giving here for manual run, if necessary.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Delete the blank tiles</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/short/z00/avs900/gsky/12082019/Australia/landsat8_nbar_16day/2013-04-20/50</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find . -name "*.png" -size -821c -exec rm -f {} \;</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Gzip the files.</a:t>
            </a:r>
          </a:p>
          <a:p>
            <a:pPr marL="1085850" lvl="2"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cd /short/z00/avs900/gsky/12082019/Australia/landsat8_nbar_16day/2013-04-20/50</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cf landsat8_nbar_16day_2013-04-20_100.tar .</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gzip landsat8_nbar_16day_2013-04-20_100.tar</a:t>
            </a:r>
          </a:p>
          <a:p>
            <a:pPr marL="1085850" lvl="2" indent="-171450" algn="just">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rm -f *.png</a:t>
            </a:r>
          </a:p>
          <a:p>
            <a:pPr marL="171450" indent="-171450" algn="just">
              <a:buFont typeface="Arial" panose="020B0604020202020204" pitchFamily="34" charset="0"/>
              <a:buChar char="•"/>
            </a:pPr>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/local/avs900/Australia/DEA_Tiles/landsat8_nbar_16day/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avs900@raijin.nci.org.au:/short/z00/avs900/gsky/12082019/Australia/landsat8_nbar_16day/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20/*.gz</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a:t>
            </a:r>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030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A78314-D6A3-43F7-8D0D-A84D2F4ADD58}"/>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extBox 5">
            <a:extLst>
              <a:ext uri="{FF2B5EF4-FFF2-40B4-BE49-F238E27FC236}">
                <a16:creationId xmlns:a16="http://schemas.microsoft.com/office/drawing/2014/main" id="{2236B1B8-2873-4FA6-8CD2-90243E485676}"/>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 Details</a:t>
            </a:r>
          </a:p>
        </p:txBody>
      </p:sp>
      <p:sp>
        <p:nvSpPr>
          <p:cNvPr id="7" name="TextBox 6">
            <a:extLst>
              <a:ext uri="{FF2B5EF4-FFF2-40B4-BE49-F238E27FC236}">
                <a16:creationId xmlns:a16="http://schemas.microsoft.com/office/drawing/2014/main" id="{F16A68C2-1081-47F7-BF90-DA47EBE8824C}"/>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Setting up the GSKY/GRPC servers and MAS database</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0CBE842-EA71-4F82-BD1A-531DB0F4E206}"/>
              </a:ext>
            </a:extLst>
          </p:cNvPr>
          <p:cNvSpPr txBox="1"/>
          <p:nvPr/>
        </p:nvSpPr>
        <p:spPr>
          <a:xfrm>
            <a:off x="146957" y="1475634"/>
            <a:ext cx="4526603" cy="4708981"/>
          </a:xfrm>
          <a:prstGeom prst="rect">
            <a:avLst/>
          </a:prstGeom>
          <a:noFill/>
          <a:ln w="3175">
            <a:solidFill>
              <a:schemeClr val="tx1"/>
            </a:solidFill>
          </a:ln>
        </p:spPr>
        <p:txBody>
          <a:bodyPr wrap="square" rtlCol="0">
            <a:spAutoFit/>
          </a:bodyPr>
          <a:lstStyle/>
          <a:p>
            <a:pPr algn="just"/>
            <a:r>
              <a:rPr lang="en-AU" sz="1000" noProof="1">
                <a:latin typeface="Calibri" panose="020F0502020204030204" pitchFamily="34" charset="0"/>
                <a:cs typeface="Calibri" panose="020F0502020204030204" pitchFamily="34" charset="0"/>
              </a:rPr>
              <a:t>Caching is done on Raijin PBS nodes (interactive, but will use batch queues later).</a:t>
            </a:r>
          </a:p>
          <a:p>
            <a:pPr algn="just"/>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GSKY and all dependencies on Raijin – once only.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Setup the MAS database and start GSKY on PBS nodes – each time.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GSKY:</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Create a directory under ‘raijin:/short/z00/avs900/gsky/’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git clone git@git.nci.org.au:jxg900/gsky_provisioning.git </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Rename ‘gsky_provisioning’ to ‘12082019’ (unique date as dirname)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Download and install </a:t>
            </a:r>
            <a:r>
              <a:rPr lang="en-AU" sz="1000" noProof="1">
                <a:latin typeface="Calibri" panose="020F0502020204030204" pitchFamily="34" charset="0"/>
                <a:cs typeface="Calibri" panose="020F0502020204030204" pitchFamily="34" charset="0"/>
                <a:hlinkClick r:id="rId2"/>
              </a:rPr>
              <a:t>Anaconda3</a:t>
            </a:r>
            <a:r>
              <a:rPr lang="en-AU" sz="1000" noProof="1">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curl </a:t>
            </a:r>
            <a:r>
              <a:rPr lang="en-AU" sz="1000" noProof="1">
                <a:latin typeface="Calibri" panose="020F0502020204030204" pitchFamily="34" charset="0"/>
                <a:cs typeface="Calibri" panose="020F0502020204030204" pitchFamily="34" charset="0"/>
                <a:hlinkClick r:id="rId2"/>
              </a:rPr>
              <a:t>‘url</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cd /short/z00/avs900/gsky/12082019</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‘python3 build_gsky.py’</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Will take &gt; 30 minutes for first installation.</a:t>
            </a:r>
          </a:p>
          <a:p>
            <a:pPr marL="628650" lvl="1"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b="1" noProof="1">
                <a:latin typeface="Calibri" panose="020F0502020204030204" pitchFamily="34" charset="0"/>
                <a:cs typeface="Calibri" panose="020F0502020204030204" pitchFamily="34" charset="0"/>
              </a:rPr>
              <a:t>Setup MAS and ingest the data:</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session.</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a:t>
            </a:r>
            <a:r>
              <a:rPr lang="en-AU" sz="1000" noProof="1">
                <a:solidFill>
                  <a:srgbClr val="FF0000"/>
                </a:solidFill>
                <a:latin typeface="Calibri" panose="020F0502020204030204" pitchFamily="34" charset="0"/>
                <a:cs typeface="Calibri" panose="020F0502020204030204" pitchFamily="34" charset="0"/>
              </a:rPr>
              <a:t>express</a:t>
            </a:r>
            <a:r>
              <a:rPr lang="en-AU" sz="1000" noProof="1">
                <a:latin typeface="Calibri" panose="020F0502020204030204" pitchFamily="34" charset="0"/>
                <a:cs typeface="Calibri" panose="020F0502020204030204" pitchFamily="34" charset="0"/>
              </a:rPr>
              <a:t> -l ncpus=16 -l mem=32GB or,</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qsub -I -P z00 -q normal -l ncpus=16 -l mem=32GB</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/short/z00/avs900/gsky/12082019/provision_single_node.py (</a:t>
            </a:r>
            <a:r>
              <a:rPr lang="en-AU" sz="1000" b="1" noProof="1">
                <a:latin typeface="Calibri" panose="020F0502020204030204" pitchFamily="34" charset="0"/>
                <a:cs typeface="Calibri" panose="020F0502020204030204" pitchFamily="34" charset="0"/>
              </a:rPr>
              <a:t>Fig.1</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python3 /short/z00/avs900/gsky/12082019/provision_single_node.py dea </a:t>
            </a:r>
            <a:r>
              <a:rPr lang="en-AU" sz="1000" noProof="1">
                <a:solidFill>
                  <a:srgbClr val="FF0000"/>
                </a:solidFill>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Takes 10min. to complete</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Must create a ‘test_wms.png’ of size &gt; 820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will leave the GSKY, GRPC and MAS servers running.</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caching script (next slide)</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p:txBody>
      </p:sp>
      <p:sp>
        <p:nvSpPr>
          <p:cNvPr id="9" name="TextBox 8">
            <a:extLst>
              <a:ext uri="{FF2B5EF4-FFF2-40B4-BE49-F238E27FC236}">
                <a16:creationId xmlns:a16="http://schemas.microsoft.com/office/drawing/2014/main" id="{14BC193B-5135-4B96-9411-A09525463D3D}"/>
              </a:ext>
            </a:extLst>
          </p:cNvPr>
          <p:cNvSpPr txBox="1"/>
          <p:nvPr/>
        </p:nvSpPr>
        <p:spPr>
          <a:xfrm>
            <a:off x="4673560" y="906247"/>
            <a:ext cx="7371483" cy="5278368"/>
          </a:xfrm>
          <a:prstGeom prst="rect">
            <a:avLst/>
          </a:prstGeom>
          <a:noFill/>
          <a:ln w="3175">
            <a:solidFill>
              <a:schemeClr val="tx1"/>
            </a:solidFill>
          </a:ln>
        </p:spPr>
        <p:txBody>
          <a:bodyPr wrap="square" rtlCol="0">
            <a:spAutoFit/>
          </a:bodyPr>
          <a:lstStyle/>
          <a:p>
            <a:pPr algn="just"/>
            <a:r>
              <a:rPr lang="en-AU" sz="1000" b="1" noProof="1">
                <a:latin typeface="Calibri" panose="020F0502020204030204" pitchFamily="34" charset="0"/>
                <a:cs typeface="Calibri" panose="020F0502020204030204" pitchFamily="34" charset="0"/>
              </a:rPr>
              <a:t>Fig.1 - </a:t>
            </a:r>
            <a:r>
              <a:rPr lang="en-AU" sz="1000" b="1" noProof="1">
                <a:latin typeface="Calibri" panose="020F0502020204030204" pitchFamily="34" charset="0"/>
                <a:cs typeface="Calibri" panose="020F0502020204030204" pitchFamily="34" charset="0"/>
                <a:hlinkClick r:id="rId3"/>
              </a:rPr>
              <a:t>provision_single_node.py</a:t>
            </a:r>
            <a:r>
              <a:rPr lang="en-AU" sz="1000" b="1"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(only the edited lines are shown below)</a:t>
            </a:r>
          </a:p>
          <a:p>
            <a:pPr algn="just"/>
            <a:r>
              <a:rPr lang="en-AU" sz="1000" noProof="1">
                <a:latin typeface="Calibri" panose="020F0502020204030204" pitchFamily="34" charset="0"/>
                <a:cs typeface="Calibri" panose="020F0502020204030204" pitchFamily="34" charset="0"/>
              </a:rPr>
              <a:t>     10 try:</a:t>
            </a:r>
          </a:p>
          <a:p>
            <a:pPr algn="just"/>
            <a:r>
              <a:rPr lang="en-AU" sz="1000" noProof="1">
                <a:latin typeface="Calibri" panose="020F0502020204030204" pitchFamily="34" charset="0"/>
                <a:cs typeface="Calibri" panose="020F0502020204030204" pitchFamily="34" charset="0"/>
              </a:rPr>
              <a:t>     11         dataset = sys.argv[1]</a:t>
            </a:r>
          </a:p>
          <a:p>
            <a:pPr algn="just"/>
            <a:r>
              <a:rPr lang="en-AU" sz="1000" noProof="1">
                <a:latin typeface="Calibri" panose="020F0502020204030204" pitchFamily="34" charset="0"/>
                <a:cs typeface="Calibri" panose="020F0502020204030204" pitchFamily="34" charset="0"/>
              </a:rPr>
              <a:t>     12 except:</a:t>
            </a:r>
          </a:p>
          <a:p>
            <a:pPr algn="just"/>
            <a:r>
              <a:rPr lang="en-AU" sz="1000" noProof="1">
                <a:latin typeface="Calibri" panose="020F0502020204030204" pitchFamily="34" charset="0"/>
                <a:cs typeface="Calibri" panose="020F0502020204030204" pitchFamily="34" charset="0"/>
              </a:rPr>
              <a:t>     13         sys.exit('ERROR: Must specify a dataset. e.g. "python3 provision_single_node.py dea". Exitting!’)</a:t>
            </a:r>
          </a:p>
          <a:p>
            <a:pPr algn="just"/>
            <a:r>
              <a:rPr lang="en-AU" sz="1000" noProof="1">
                <a:latin typeface="Calibri" panose="020F0502020204030204" pitchFamily="34" charset="0"/>
                <a:cs typeface="Calibri" panose="020F0502020204030204" pitchFamily="34" charset="0"/>
              </a:rPr>
              <a:t>     33   GSKY_GRPC_POOL_SIZE=</a:t>
            </a:r>
            <a:r>
              <a:rPr lang="en-AU" sz="1000" noProof="1">
                <a:solidFill>
                  <a:srgbClr val="FF0000"/>
                </a:solidFill>
                <a:latin typeface="Calibri" panose="020F0502020204030204" pitchFamily="34" charset="0"/>
                <a:cs typeface="Calibri" panose="020F0502020204030204" pitchFamily="34" charset="0"/>
              </a:rPr>
              <a:t>32</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36 crawl_files = ''</a:t>
            </a:r>
          </a:p>
          <a:p>
            <a:pPr algn="just"/>
            <a:r>
              <a:rPr lang="en-AU" sz="1000" noProof="1">
                <a:latin typeface="Calibri" panose="020F0502020204030204" pitchFamily="34" charset="0"/>
                <a:cs typeface="Calibri" panose="020F0502020204030204" pitchFamily="34" charset="0"/>
              </a:rPr>
              <a:t>     37 url = ''</a:t>
            </a:r>
          </a:p>
          <a:p>
            <a:pPr algn="just"/>
            <a:r>
              <a:rPr lang="en-AU" sz="1000" noProof="1">
                <a:latin typeface="Calibri" panose="020F0502020204030204" pitchFamily="34" charset="0"/>
                <a:cs typeface="Calibri" panose="020F0502020204030204" pitchFamily="34" charset="0"/>
              </a:rPr>
              <a:t>     38 conf_json = ‘’</a:t>
            </a:r>
          </a:p>
          <a:p>
            <a:pPr algn="just"/>
            <a:r>
              <a:rPr lang="en-AU" sz="1000" noProof="1">
                <a:latin typeface="Calibri" panose="020F0502020204030204" pitchFamily="34" charset="0"/>
                <a:cs typeface="Calibri" panose="020F0502020204030204" pitchFamily="34" charset="0"/>
              </a:rPr>
              <a:t>     45 if dataset == 'dea':</a:t>
            </a:r>
          </a:p>
          <a:p>
            <a:pPr algn="just"/>
            <a:r>
              <a:rPr lang="en-AU" sz="1000" noProof="1">
                <a:latin typeface="Calibri" panose="020F0502020204030204" pitchFamily="34" charset="0"/>
                <a:cs typeface="Calibri" panose="020F0502020204030204" pitchFamily="34" charset="0"/>
              </a:rPr>
              <a:t>     46         crawl_files = ['/short/z00/avs900/dea_crawls/landsat8_nbar_avs.gz’,]</a:t>
            </a:r>
            <a:r>
              <a:rPr lang="en-AU" sz="1000" noProof="1">
                <a:solidFill>
                  <a:srgbClr val="FF0000"/>
                </a:solidFill>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48</a:t>
            </a:r>
            <a:r>
              <a:rPr lang="en-AU" sz="900" noProof="1">
                <a:latin typeface="Calibri" panose="020F0502020204030204" pitchFamily="34" charset="0"/>
                <a:cs typeface="Calibri" panose="020F0502020204030204" pitchFamily="34" charset="0"/>
              </a:rPr>
              <a:t> url = '%s/ows?time=2019-05-07T00:00:00.000Z&amp;srs=EPSG:3857&amp;transparent=true&amp;format=image/png&amp;exceptions =application/vnd.ogc.se_xml&amp;styles=&amp;tiled=true&amp;feature_count=101&amp;service=WMS&amp;version=1.1.1&amp;request=GetMap&amp; layers=landsat5_nbar_16day&amp;bbox=15341217.324948017,-2974317.644632779,15419488.841912035,-2896046.127668757 &amp;width=256&amp;height=256' % envs.envs['GSKY_OWS_HOSTNAME’]</a:t>
            </a:r>
          </a:p>
          <a:p>
            <a:pPr algn="just"/>
            <a:r>
              <a:rPr lang="en-AU" sz="1000" noProof="1">
                <a:latin typeface="Calibri" panose="020F0502020204030204" pitchFamily="34" charset="0"/>
                <a:cs typeface="Calibri" panose="020F0502020204030204" pitchFamily="34" charset="0"/>
              </a:rPr>
              <a:t>     51  conf_json = conf.get_config_json(conf_file=os.path.join(curr_path, 'assets/gsky_layers/dea_nbar.yaml’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algn="just"/>
            <a:r>
              <a:rPr lang="en-AU" sz="1000" noProof="1">
                <a:latin typeface="Calibri" panose="020F0502020204030204" pitchFamily="34" charset="0"/>
                <a:cs typeface="Calibri" panose="020F0502020204030204" pitchFamily="34" charset="0"/>
              </a:rPr>
              <a:t>     97 finally:</a:t>
            </a:r>
          </a:p>
          <a:p>
            <a:pPr algn="just"/>
            <a:r>
              <a:rPr lang="en-AU" sz="1000" noProof="1">
                <a:latin typeface="Calibri" panose="020F0502020204030204" pitchFamily="34" charset="0"/>
                <a:cs typeface="Calibri" panose="020F0502020204030204" pitchFamily="34" charset="0"/>
              </a:rPr>
              <a:t>     98 #  ows.stop()</a:t>
            </a:r>
          </a:p>
          <a:p>
            <a:pPr algn="just"/>
            <a:r>
              <a:rPr lang="en-AU" sz="1000" noProof="1">
                <a:latin typeface="Calibri" panose="020F0502020204030204" pitchFamily="34" charset="0"/>
                <a:cs typeface="Calibri" panose="020F0502020204030204" pitchFamily="34" charset="0"/>
              </a:rPr>
              <a:t>     99 #  mas.stop()</a:t>
            </a:r>
          </a:p>
          <a:p>
            <a:pPr algn="just"/>
            <a:r>
              <a:rPr lang="en-AU" sz="1000" noProof="1">
                <a:latin typeface="Calibri" panose="020F0502020204030204" pitchFamily="34" charset="0"/>
                <a:cs typeface="Calibri" panose="020F0502020204030204" pitchFamily="34" charset="0"/>
              </a:rPr>
              <a:t>    100 #  worker.stop()</a:t>
            </a:r>
          </a:p>
          <a:p>
            <a:pPr algn="just"/>
            <a:r>
              <a:rPr lang="en-AU" sz="1000" noProof="1">
                <a:latin typeface="Calibri" panose="020F0502020204030204" pitchFamily="34" charset="0"/>
                <a:cs typeface="Calibri" panose="020F0502020204030204" pitchFamily="34" charset="0"/>
              </a:rPr>
              <a:t>    102   print ("Finished! Leaving the servers running.")</a:t>
            </a:r>
          </a:p>
          <a:p>
            <a:pPr algn="just"/>
            <a:r>
              <a:rPr lang="en-AU" sz="1000" noProof="1">
                <a:latin typeface="Calibri" panose="020F0502020204030204" pitchFamily="34" charset="0"/>
                <a:cs typeface="Calibri" panose="020F0502020204030204" pitchFamily="34" charset="0"/>
              </a:rPr>
              <a:t>--------------------------------------------------------------------------------------------------------------------------------------------------------------------------------------------</a:t>
            </a: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gunzip rs0-landsat.gz</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grep NBAR rs0-landsat | grep -v NBART &gt; landsat8_nbar_avs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gzip landsat8_nbar_avs</a:t>
            </a:r>
          </a:p>
          <a:p>
            <a:pPr marL="171450" indent="-171450" algn="just">
              <a:buFont typeface="Arial" panose="020B0604020202020204" pitchFamily="34" charset="0"/>
              <a:buChar char="•"/>
            </a:pPr>
            <a:endParaRPr lang="en-AU" sz="1000" noProof="1">
              <a:latin typeface="Calibri" panose="020F0502020204030204" pitchFamily="34" charset="0"/>
              <a:cs typeface="Calibri" panose="020F0502020204030204" pitchFamily="34" charset="0"/>
            </a:endParaRPr>
          </a:p>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Created as below:</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cp /short/z00/avs900/gsky/12082019/assets/gsky_layers/dea.yaml dea_nbar.yaml</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Edit dea_nbar.yaml to remove all lines except…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layers: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 "dea/layers/landsat/nbar.yaml</a:t>
            </a:r>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processes: []</a:t>
            </a:r>
          </a:p>
        </p:txBody>
      </p:sp>
      <p:sp>
        <p:nvSpPr>
          <p:cNvPr id="10" name="TextBox 9">
            <a:extLst>
              <a:ext uri="{FF2B5EF4-FFF2-40B4-BE49-F238E27FC236}">
                <a16:creationId xmlns:a16="http://schemas.microsoft.com/office/drawing/2014/main" id="{731AFEC7-D682-4C37-9959-37FB2A7664DF}"/>
              </a:ext>
            </a:extLst>
          </p:cNvPr>
          <p:cNvSpPr txBox="1"/>
          <p:nvPr/>
        </p:nvSpPr>
        <p:spPr>
          <a:xfrm>
            <a:off x="7477565" y="5382280"/>
            <a:ext cx="3511570" cy="553998"/>
          </a:xfrm>
          <a:prstGeom prst="rect">
            <a:avLst/>
          </a:prstGeom>
          <a:noFill/>
          <a:ln w="3175">
            <a:solidFill>
              <a:schemeClr val="tx1"/>
            </a:solidFill>
          </a:ln>
        </p:spPr>
        <p:txBody>
          <a:bodyPr wrap="square" rtlCol="0">
            <a:spAutoFit/>
          </a:bodyPr>
          <a:lstStyle/>
          <a:p>
            <a:pPr algn="just"/>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Edited lines below.</a:t>
            </a:r>
          </a:p>
          <a:p>
            <a:pPr algn="just"/>
            <a:r>
              <a:rPr lang="en-AU" sz="1000" noProof="1">
                <a:latin typeface="Calibri" panose="020F0502020204030204" pitchFamily="34" charset="0"/>
                <a:cs typeface="Calibri" panose="020F0502020204030204" pitchFamily="34" charset="0"/>
              </a:rPr>
              <a:t>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changed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‘g/data2’</a:t>
            </a:r>
          </a:p>
        </p:txBody>
      </p:sp>
    </p:spTree>
    <p:extLst>
      <p:ext uri="{BB962C8B-B14F-4D97-AF65-F5344CB8AC3E}">
        <p14:creationId xmlns:p14="http://schemas.microsoft.com/office/powerpoint/2010/main" val="2760413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TextBox 4">
            <a:extLst>
              <a:ext uri="{FF2B5EF4-FFF2-40B4-BE49-F238E27FC236}">
                <a16:creationId xmlns:a16="http://schemas.microsoft.com/office/drawing/2014/main" id="{347A52FD-82FA-463D-A370-FDF8FCD6CE9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 Instructions</a:t>
            </a:r>
          </a:p>
        </p:txBody>
      </p:sp>
      <p:sp>
        <p:nvSpPr>
          <p:cNvPr id="6" name="TextBox 5">
            <a:extLst>
              <a:ext uri="{FF2B5EF4-FFF2-40B4-BE49-F238E27FC236}">
                <a16:creationId xmlns:a16="http://schemas.microsoft.com/office/drawing/2014/main" id="{09C24BB0-A0C8-431A-A367-7D24AD81D853}"/>
              </a:ext>
            </a:extLst>
          </p:cNvPr>
          <p:cNvSpPr txBox="1"/>
          <p:nvPr/>
        </p:nvSpPr>
        <p:spPr>
          <a:xfrm>
            <a:off x="73479" y="1053204"/>
            <a:ext cx="4457700" cy="276999"/>
          </a:xfrm>
          <a:prstGeom prst="rect">
            <a:avLst/>
          </a:prstGeom>
          <a:noFill/>
        </p:spPr>
        <p:txBody>
          <a:bodyPr wrap="square" rtlCol="0">
            <a:spAutoFit/>
          </a:bodyPr>
          <a:lstStyle/>
          <a:p>
            <a:pPr algn="just"/>
            <a:r>
              <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Caching the tiles</a:t>
            </a:r>
            <a:endParaRPr lang="en-AU"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7A0FBF8-BC8E-45B8-8B30-F6D75E7458F2}"/>
              </a:ext>
            </a:extLst>
          </p:cNvPr>
          <p:cNvSpPr txBox="1"/>
          <p:nvPr/>
        </p:nvSpPr>
        <p:spPr>
          <a:xfrm>
            <a:off x="187778" y="1387929"/>
            <a:ext cx="8082643" cy="4555093"/>
          </a:xfrm>
          <a:prstGeom prst="rect">
            <a:avLst/>
          </a:prstGeom>
          <a:noFill/>
          <a:ln w="3175">
            <a:solidFill>
              <a:schemeClr val="tx1"/>
            </a:solidFill>
          </a:ln>
        </p:spPr>
        <p:txBody>
          <a:bodyPr wrap="square" rtlCol="0">
            <a:spAutoFit/>
          </a:bodyPr>
          <a:lstStyle/>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Edit the ‘ows.go’ to disable timeout and zoom limits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vi /short/z00/xxx900/gsky/12082019/gsky/gopath/src/github.com/nci/gsky/ows.go</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347:    </a:t>
            </a:r>
            <a:r>
              <a:rPr lang="en-AU" sz="1000" noProof="1">
                <a:solidFill>
                  <a:srgbClr val="00B050"/>
                </a:solidFill>
                <a:latin typeface="Calibri" panose="020F0502020204030204" pitchFamily="34" charset="0"/>
                <a:cs typeface="Calibri" panose="020F0502020204030204" pitchFamily="34" charset="0"/>
              </a:rPr>
              <a:t>conf.Layers[idx].WmsTimeout = </a:t>
            </a:r>
            <a:r>
              <a:rPr lang="en-AU" sz="1000" noProof="1">
                <a:solidFill>
                  <a:srgbClr val="FF0000"/>
                </a:solidFill>
                <a:latin typeface="Calibri" panose="020F0502020204030204" pitchFamily="34" charset="0"/>
                <a:cs typeface="Calibri" panose="020F0502020204030204" pitchFamily="34" charset="0"/>
              </a:rPr>
              <a:t>900</a:t>
            </a:r>
          </a:p>
          <a:p>
            <a:pPr marL="1085850" lvl="2"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356:    </a:t>
            </a:r>
            <a:r>
              <a:rPr lang="en-AU" sz="1000" noProof="1">
                <a:solidFill>
                  <a:srgbClr val="00B050"/>
                </a:solidFill>
                <a:latin typeface="Calibri" panose="020F0502020204030204" pitchFamily="34" charset="0"/>
                <a:cs typeface="Calibri" panose="020F0502020204030204" pitchFamily="34" charset="0"/>
              </a:rPr>
              <a:t>conf.Layers[idx].ZoomLimit = </a:t>
            </a:r>
            <a:r>
              <a:rPr lang="en-AU" sz="1000" noProof="1">
                <a:solidFill>
                  <a:srgbClr val="FF0000"/>
                </a:solidFill>
                <a:latin typeface="Calibri" panose="020F0502020204030204" pitchFamily="34" charset="0"/>
                <a:cs typeface="Calibri" panose="020F0502020204030204" pitchFamily="34" charset="0"/>
              </a:rPr>
              <a:t>0.00</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Re-run ‘</a:t>
            </a:r>
            <a:r>
              <a:rPr lang="en-AU" sz="1000" noProof="1">
                <a:solidFill>
                  <a:srgbClr val="00B0F0"/>
                </a:solidFill>
                <a:latin typeface="Calibri" panose="020F0502020204030204" pitchFamily="34" charset="0"/>
                <a:cs typeface="Calibri" panose="020F0502020204030204" pitchFamily="34" charset="0"/>
              </a:rPr>
              <a:t>python3 /short/z00/xxx900/gsky/12082019/build_gsky.py</a:t>
            </a:r>
            <a:r>
              <a:rPr lang="en-AU" sz="1000" noProof="1">
                <a:latin typeface="Calibri" panose="020F0502020204030204" pitchFamily="34" charset="0"/>
                <a:cs typeface="Calibri" panose="020F0502020204030204" pitchFamily="34" charset="0"/>
              </a:rPr>
              <a:t>’ (once)</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Start an interactive PBS que on Raijin…</a:t>
            </a:r>
          </a:p>
          <a:p>
            <a:pPr marL="628650" lvl="1" indent="-171450" algn="just">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qsub -I -P z00 -q normal -l ncpus=16 -l mem=32GB</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Run ‘</a:t>
            </a:r>
            <a:r>
              <a:rPr lang="en-AU" sz="1000" noProof="1">
                <a:solidFill>
                  <a:srgbClr val="00B0F0"/>
                </a:solidFill>
                <a:latin typeface="Calibri" panose="020F0502020204030204" pitchFamily="34" charset="0"/>
                <a:cs typeface="Calibri" panose="020F0502020204030204" pitchFamily="34" charset="0"/>
              </a:rPr>
              <a:t>python3 /short/z00/avs900/gsky/12082019/provision_single_node.py</a:t>
            </a:r>
            <a:r>
              <a:rPr lang="en-AU" sz="10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dea</a:t>
            </a:r>
            <a:r>
              <a:rPr lang="en-AU" sz="1000" noProof="1">
                <a:latin typeface="Calibri" panose="020F0502020204030204" pitchFamily="34" charset="0"/>
                <a:cs typeface="Calibri" panose="020F0502020204030204" pitchFamily="34" charset="0"/>
              </a:rPr>
              <a:t>’</a:t>
            </a:r>
          </a:p>
          <a:p>
            <a:pPr lvl="1" algn="just"/>
            <a:endParaRPr lang="en-AU" sz="10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Save ‘/short/z00/avs900/gsky/12082019/Australia/create_tiles_using_calculated_coords.pl’ in the </a:t>
            </a:r>
            <a:r>
              <a:rPr lang="en-AU" sz="1000" b="1" noProof="1">
                <a:latin typeface="Calibri" panose="020F0502020204030204" pitchFamily="34" charset="0"/>
                <a:cs typeface="Calibri" panose="020F0502020204030204" pitchFamily="34" charset="0"/>
              </a:rPr>
              <a:t>$tiles_base</a:t>
            </a:r>
            <a:r>
              <a:rPr lang="en-AU" sz="1000" noProof="1">
                <a:latin typeface="Calibri" panose="020F0502020204030204" pitchFamily="34" charset="0"/>
                <a:cs typeface="Calibri" panose="020F0502020204030204" pitchFamily="34" charset="0"/>
              </a:rPr>
              <a:t> directory.</a:t>
            </a:r>
          </a:p>
          <a:p>
            <a:pPr marL="628650" lvl="1" indent="-171450" algn="just">
              <a:buFont typeface="Arial" panose="020B0604020202020204" pitchFamily="34" charset="0"/>
              <a:buChar char="•"/>
            </a:pPr>
            <a:r>
              <a:rPr lang="en-AU" sz="1000" b="1" noProof="1">
                <a:latin typeface="Calibri" panose="020F0502020204030204" pitchFamily="34" charset="0"/>
                <a:cs typeface="Calibri" panose="020F0502020204030204" pitchFamily="34" charset="0"/>
              </a:rPr>
              <a:t>$tiles_base = </a:t>
            </a:r>
            <a:r>
              <a:rPr lang="en-AU" sz="1000" noProof="1">
                <a:latin typeface="Calibri" panose="020F0502020204030204" pitchFamily="34" charset="0"/>
                <a:cs typeface="Calibri" panose="020F0502020204030204" pitchFamily="34" charset="0"/>
              </a:rPr>
              <a:t>/short/z00/xxx900/gsky/12082019/Australia/landsat8_nbar_16day</a:t>
            </a:r>
            <a:endParaRPr lang="en-AU" sz="1000" b="1" noProof="1">
              <a:latin typeface="Calibri" panose="020F0502020204030204" pitchFamily="34" charset="0"/>
              <a:cs typeface="Calibri" panose="020F0502020204030204" pitchFamily="34" charset="0"/>
            </a:endParaRPr>
          </a:p>
          <a:p>
            <a:pPr lvl="1" algn="just"/>
            <a:endParaRPr lang="en-AU" sz="1000" noProof="1">
              <a:solidFill>
                <a:srgbClr val="00B05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cd </a:t>
            </a:r>
            <a:r>
              <a:rPr lang="en-AU" sz="1000" b="1" noProof="1">
                <a:latin typeface="Calibri" panose="020F0502020204030204" pitchFamily="34" charset="0"/>
                <a:cs typeface="Calibri" panose="020F0502020204030204" pitchFamily="34" charset="0"/>
              </a:rPr>
              <a:t>$tiles_base</a:t>
            </a:r>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Run the script for a single data and zoom level as…</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a:t>
            </a:r>
            <a:r>
              <a:rPr lang="en-AU" sz="1000" noProof="1">
                <a:solidFill>
                  <a:srgbClr val="FF0000"/>
                </a:solidFill>
                <a:latin typeface="Calibri" panose="020F0502020204030204" pitchFamily="34" charset="0"/>
                <a:cs typeface="Calibri" panose="020F0502020204030204" pitchFamily="34" charset="0"/>
              </a:rPr>
              <a:t> </a:t>
            </a:r>
            <a:r>
              <a:rPr lang="en-AU" sz="1000" noProof="1">
                <a:solidFill>
                  <a:schemeClr val="tx2">
                    <a:lumMod val="75000"/>
                  </a:schemeClr>
                </a:solidFill>
                <a:latin typeface="Calibri" panose="020F0502020204030204" pitchFamily="34" charset="0"/>
                <a:cs typeface="Calibri" panose="020F0502020204030204" pitchFamily="34" charset="0"/>
              </a:rPr>
              <a:t>2013-03-19 </a:t>
            </a:r>
            <a:r>
              <a:rPr lang="en-AU" sz="1000" noProof="1">
                <a:solidFill>
                  <a:schemeClr val="accent2">
                    <a:lumMod val="75000"/>
                  </a:schemeClr>
                </a:solidFill>
                <a:latin typeface="Calibri" panose="020F0502020204030204" pitchFamily="34" charset="0"/>
                <a:cs typeface="Calibri" panose="020F0502020204030204" pitchFamily="34" charset="0"/>
              </a:rPr>
              <a:t>10</a:t>
            </a:r>
            <a:r>
              <a:rPr lang="en-AU" sz="1000" noProof="1">
                <a:solidFill>
                  <a:srgbClr val="FF0000"/>
                </a:solidFill>
                <a:latin typeface="Calibri" panose="020F0502020204030204" pitchFamily="34" charset="0"/>
                <a:cs typeface="Calibri" panose="020F0502020204030204" pitchFamily="34" charset="0"/>
              </a:rPr>
              <a:t> #</a:t>
            </a:r>
          </a:p>
          <a:p>
            <a:pPr lvl="1"/>
            <a:endParaRPr lang="en-AU" sz="1000" noProof="1">
              <a:solidFill>
                <a:srgbClr val="FF0000"/>
              </a:solidFill>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For mutiple dates and zoom levels…</a:t>
            </a:r>
          </a:p>
          <a:p>
            <a:pPr marL="1085850" lvl="2"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./create_tiles_using_calculated_coords.pl</a:t>
            </a:r>
            <a:r>
              <a:rPr lang="en-AU" sz="1000" noProof="1">
                <a:latin typeface="Calibri" panose="020F0502020204030204" pitchFamily="34" charset="0"/>
                <a:cs typeface="Calibri" panose="020F0502020204030204" pitchFamily="34" charset="0"/>
              </a:rPr>
              <a:t> </a:t>
            </a:r>
            <a:r>
              <a:rPr lang="en-AU" sz="1000" noProof="1">
                <a:solidFill>
                  <a:schemeClr val="accent5">
                    <a:lumMod val="75000"/>
                  </a:schemeClr>
                </a:solidFill>
                <a:latin typeface="Calibri" panose="020F0502020204030204" pitchFamily="34" charset="0"/>
                <a:cs typeface="Calibri" panose="020F0502020204030204" pitchFamily="34" charset="0"/>
              </a:rPr>
              <a:t>dc</a:t>
            </a:r>
            <a:r>
              <a:rPr lang="en-AU" sz="1000" noProof="1">
                <a:latin typeface="Calibri" panose="020F0502020204030204" pitchFamily="34" charset="0"/>
                <a:cs typeface="Calibri" panose="020F0502020204030204" pitchFamily="34" charset="0"/>
              </a:rPr>
              <a:t> </a:t>
            </a:r>
            <a:r>
              <a:rPr lang="en-AU" sz="1000" noProof="1">
                <a:solidFill>
                  <a:srgbClr val="00B050"/>
                </a:solidFill>
                <a:latin typeface="Calibri" panose="020F0502020204030204" pitchFamily="34" charset="0"/>
                <a:cs typeface="Calibri" panose="020F0502020204030204" pitchFamily="34" charset="0"/>
              </a:rPr>
              <a:t>landsat8_nbar_16day </a:t>
            </a:r>
            <a:r>
              <a:rPr lang="en-AU" sz="1000" noProof="1">
                <a:solidFill>
                  <a:schemeClr val="accent5">
                    <a:lumMod val="75000"/>
                  </a:schemeClr>
                </a:solidFill>
                <a:latin typeface="Calibri" panose="020F0502020204030204" pitchFamily="34" charset="0"/>
                <a:cs typeface="Calibri" panose="020F0502020204030204" pitchFamily="34" charset="0"/>
              </a:rPr>
              <a:t>2013-03-19,2013-04-04,2013-04-20,2013-05-06,2013-05-22,2013-06-07,2013-06-23</a:t>
            </a:r>
            <a:r>
              <a:rPr lang="en-AU" sz="1000" noProof="1">
                <a:solidFill>
                  <a:srgbClr val="00B050"/>
                </a:solidFill>
                <a:latin typeface="Calibri" panose="020F0502020204030204" pitchFamily="34" charset="0"/>
                <a:cs typeface="Calibri" panose="020F0502020204030204" pitchFamily="34" charset="0"/>
              </a:rPr>
              <a:t> </a:t>
            </a:r>
            <a:r>
              <a:rPr lang="en-AU" sz="1000" noProof="1">
                <a:solidFill>
                  <a:schemeClr val="accent2">
                    <a:lumMod val="75000"/>
                  </a:schemeClr>
                </a:solidFill>
                <a:latin typeface="Calibri" panose="020F0502020204030204" pitchFamily="34" charset="0"/>
                <a:cs typeface="Calibri" panose="020F0502020204030204" pitchFamily="34" charset="0"/>
              </a:rPr>
              <a:t>3000,1000,500,300,200,100,50,20,10</a:t>
            </a:r>
            <a:r>
              <a:rPr lang="en-AU" sz="1000" noProof="1">
                <a:solidFill>
                  <a:srgbClr val="FF0000"/>
                </a:solidFill>
                <a:latin typeface="Calibri" panose="020F0502020204030204" pitchFamily="34" charset="0"/>
                <a:cs typeface="Calibri" panose="020F0502020204030204" pitchFamily="34" charset="0"/>
              </a:rPr>
              <a:t> </a:t>
            </a:r>
          </a:p>
          <a:p>
            <a:endParaRPr lang="en-AU" sz="1000" noProof="1">
              <a:solidFill>
                <a:srgbClr val="00B050"/>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b="1" noProof="1">
                <a:latin typeface="Calibri" panose="020F0502020204030204" pitchFamily="34" charset="0"/>
                <a:cs typeface="Calibri" panose="020F0502020204030204" pitchFamily="34" charset="0"/>
              </a:rPr>
              <a:t>Transfer the tiles </a:t>
            </a:r>
            <a:r>
              <a:rPr lang="en-US" sz="1000" noProof="1">
                <a:latin typeface="Calibri" panose="020F0502020204030204" pitchFamily="34" charset="0"/>
                <a:cs typeface="Calibri" panose="020F0502020204030204" pitchFamily="34" charset="0"/>
              </a:rPr>
              <a:t>to the GSKY server (e.g. 130.56.242.15)</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/local/xxx900/Australia/DEA_Tiles/landsat8_nbar_16day/</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rsync -avzh xxx900@raijin.nci.org.au:/short/z00/xxx900/gsky/12082019/Australia/landsat8_nbar_16day/ .</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cd 2013-04-04</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50/*.gz</a:t>
            </a:r>
          </a:p>
          <a:p>
            <a:pPr marL="628650" lvl="1" indent="-171450">
              <a:buFont typeface="Arial" panose="020B0604020202020204" pitchFamily="34" charset="0"/>
              <a:buChar char="•"/>
            </a:pPr>
            <a:r>
              <a:rPr lang="en-US" sz="1000" noProof="1">
                <a:solidFill>
                  <a:srgbClr val="00B0F0"/>
                </a:solidFill>
                <a:latin typeface="Calibri" panose="020F0502020204030204" pitchFamily="34" charset="0"/>
                <a:cs typeface="Calibri" panose="020F0502020204030204" pitchFamily="34" charset="0"/>
              </a:rPr>
              <a:t>tar xf 20/*.gz</a:t>
            </a:r>
          </a:p>
          <a:p>
            <a:pPr marL="628650" lvl="1"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etc.</a:t>
            </a:r>
            <a:endParaRPr lang="en-AU" sz="1000" noProof="1">
              <a:latin typeface="Calibri" panose="020F0502020204030204" pitchFamily="34" charset="0"/>
              <a:cs typeface="Calibri" panose="020F0502020204030204" pitchFamily="34" charset="0"/>
            </a:endParaRPr>
          </a:p>
          <a:p>
            <a:r>
              <a:rPr lang="en-AU" sz="1000" noProof="1">
                <a:solidFill>
                  <a:srgbClr val="FF0000"/>
                </a:solidFill>
                <a:latin typeface="Calibri" panose="020F0502020204030204" pitchFamily="34" charset="0"/>
                <a:cs typeface="Calibri" panose="020F0502020204030204" pitchFamily="34" charset="0"/>
              </a:rPr>
              <a:t>#</a:t>
            </a:r>
            <a:r>
              <a:rPr lang="en-AU" sz="1000" noProof="1">
                <a:latin typeface="Calibri" panose="020F0502020204030204" pitchFamily="34" charset="0"/>
                <a:cs typeface="Calibri" panose="020F0502020204030204" pitchFamily="34" charset="0"/>
              </a:rPr>
              <a:t> </a:t>
            </a:r>
            <a:r>
              <a:rPr lang="en-AU" sz="1000" i="1" noProof="1">
                <a:latin typeface="Calibri" panose="020F0502020204030204" pitchFamily="34" charset="0"/>
                <a:cs typeface="Calibri" panose="020F0502020204030204" pitchFamily="34" charset="0"/>
              </a:rPr>
              <a:t>See the slide on “Errors and Pitfalls” for things to watch</a:t>
            </a:r>
          </a:p>
          <a:p>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3122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3" name="TextBox 2">
            <a:extLst>
              <a:ext uri="{FF2B5EF4-FFF2-40B4-BE49-F238E27FC236}">
                <a16:creationId xmlns:a16="http://schemas.microsoft.com/office/drawing/2014/main" id="{791E0630-1CCF-4055-B265-FC66A33F2971}"/>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Errors and Pitfalls</a:t>
            </a:r>
          </a:p>
        </p:txBody>
      </p:sp>
      <p:sp>
        <p:nvSpPr>
          <p:cNvPr id="2" name="TextBox 1">
            <a:extLst>
              <a:ext uri="{FF2B5EF4-FFF2-40B4-BE49-F238E27FC236}">
                <a16:creationId xmlns:a16="http://schemas.microsoft.com/office/drawing/2014/main" id="{D5250DF8-23D1-44F0-AAEE-C803367206FE}"/>
              </a:ext>
            </a:extLst>
          </p:cNvPr>
          <p:cNvSpPr txBox="1"/>
          <p:nvPr/>
        </p:nvSpPr>
        <p:spPr>
          <a:xfrm>
            <a:off x="751115" y="1151164"/>
            <a:ext cx="6890656" cy="246221"/>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 programs do not always run perfectly. Details are given below.</a:t>
            </a:r>
            <a:endParaRPr lang="en-AU" sz="1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87BD4E7-5320-4C33-A28F-94425A5B4035}"/>
              </a:ext>
            </a:extLst>
          </p:cNvPr>
          <p:cNvSpPr/>
          <p:nvPr/>
        </p:nvSpPr>
        <p:spPr>
          <a:xfrm>
            <a:off x="751113" y="1397385"/>
            <a:ext cx="6890657" cy="4278094"/>
          </a:xfrm>
          <a:prstGeom prst="rect">
            <a:avLst/>
          </a:prstGeom>
          <a:ln w="3175">
            <a:solidFill>
              <a:schemeClr val="tx1"/>
            </a:solidFill>
          </a:ln>
        </p:spPr>
        <p:txBody>
          <a:bodyPr wrap="square">
            <a:spAutoFit/>
          </a:bodyPr>
          <a:lstStyle/>
          <a:p>
            <a:r>
              <a:rPr lang="en-AU" sz="1200" b="1" noProof="1">
                <a:latin typeface="Calibri" panose="020F0502020204030204" pitchFamily="34" charset="0"/>
                <a:cs typeface="Calibri" panose="020F0502020204030204" pitchFamily="34" charset="0"/>
              </a:rPr>
              <a:t>‘python3 /short/z00/avs900/gsky/12082019/provision_single_node.py dea’</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This command creates the MAS database and ingests the data. Occasionally it runs into problems and must be watched.</a:t>
            </a:r>
          </a:p>
          <a:p>
            <a:endParaRPr lang="en-AU" sz="10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worker.start()</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number of GRPC servers is set as 2, which is not enough. Change it to 32</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18  self.envs['GSKY_GRPC_POOL_SIZE'] = '32'</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The default timeout specified in worker.py is 5 and is often not sufficient. Change it to 30</a:t>
            </a:r>
          </a:p>
          <a:p>
            <a:pPr marL="1085850" lvl="2"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worker.py: 36 worker_timeout = 30</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 mas.ingest_data(crawl_files)</a:t>
            </a:r>
          </a:p>
          <a:p>
            <a:pPr marL="628650" lvl="1"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An error, which does not seem to affect the operations, happens at the command below.</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 bash ingest_pipeline.sh rs0_datacube /short/z00/avs900/dea_crawls/landsat8_nbar_avs.gz</a:t>
            </a:r>
          </a:p>
          <a:p>
            <a:pPr marL="628650" lvl="1" indent="-171450">
              <a:buFont typeface="Arial" panose="020B0604020202020204" pitchFamily="34" charset="0"/>
              <a:buChar char="•"/>
            </a:pPr>
            <a:r>
              <a:rPr lang="en-AU" sz="1000" noProof="1">
                <a:solidFill>
                  <a:srgbClr val="00B0F0"/>
                </a:solidFill>
                <a:latin typeface="Calibri" panose="020F0502020204030204" pitchFamily="34" charset="0"/>
                <a:cs typeface="Calibri" panose="020F0502020204030204" pitchFamily="34" charset="0"/>
              </a:rPr>
              <a:t>/short/z00/avs900/gsky/12082019/gsky/bin/concurrent</a:t>
            </a:r>
          </a:p>
          <a:p>
            <a:pPr marL="628650" lvl="1" indent="-171450">
              <a:buFont typeface="Arial" panose="020B0604020202020204" pitchFamily="34" charset="0"/>
              <a:buChar char="•"/>
            </a:pP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relation "rs0_datacube.paths" does not exist at character 18</a:t>
            </a:r>
          </a:p>
          <a:p>
            <a:pPr marL="171450" indent="-171450">
              <a:buFont typeface="Arial" panose="020B0604020202020204" pitchFamily="34" charset="0"/>
              <a:buChar char="•"/>
            </a:pPr>
            <a:r>
              <a:rPr lang="en-AU" sz="1000" noProof="1">
                <a:latin typeface="Calibri" panose="020F0502020204030204" pitchFamily="34" charset="0"/>
                <a:cs typeface="Calibri" panose="020F0502020204030204" pitchFamily="34" charset="0"/>
              </a:rPr>
              <a:t>Data crawl will fail if the right path is not edited in.</a:t>
            </a:r>
          </a:p>
          <a:p>
            <a:pPr algn="just"/>
            <a:r>
              <a:rPr lang="en-AU" sz="1000" noProof="1">
                <a:latin typeface="Calibri" panose="020F0502020204030204" pitchFamily="34" charset="0"/>
                <a:cs typeface="Calibri" panose="020F0502020204030204" pitchFamily="34" charset="0"/>
              </a:rPr>
              <a:t>	- dea/layers/landsat/nbar.yaml:  88   data_source: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/rs0/datacube/002/LS8_OLI_NBAR“</a:t>
            </a:r>
          </a:p>
          <a:p>
            <a:pPr algn="just"/>
            <a:r>
              <a:rPr lang="en-AU" sz="1000" noProof="1">
                <a:latin typeface="Calibri" panose="020F0502020204030204" pitchFamily="34" charset="0"/>
                <a:cs typeface="Calibri" panose="020F0502020204030204" pitchFamily="34" charset="0"/>
              </a:rPr>
              <a:t>	- change ‘/g/</a:t>
            </a:r>
            <a:r>
              <a:rPr lang="en-AU" sz="1000" noProof="1">
                <a:solidFill>
                  <a:srgbClr val="FF0000"/>
                </a:solidFill>
                <a:latin typeface="Calibri" panose="020F0502020204030204" pitchFamily="34" charset="0"/>
                <a:cs typeface="Calibri" panose="020F0502020204030204" pitchFamily="34" charset="0"/>
              </a:rPr>
              <a:t>data</a:t>
            </a:r>
            <a:r>
              <a:rPr lang="en-AU" sz="1000" noProof="1">
                <a:latin typeface="Calibri" panose="020F0502020204030204" pitchFamily="34" charset="0"/>
                <a:cs typeface="Calibri" panose="020F0502020204030204" pitchFamily="34" charset="0"/>
              </a:rPr>
              <a:t>’ to ‘g/</a:t>
            </a:r>
            <a:r>
              <a:rPr lang="en-AU" sz="1000" noProof="1">
                <a:solidFill>
                  <a:srgbClr val="FF0000"/>
                </a:solidFill>
                <a:latin typeface="Calibri" panose="020F0502020204030204" pitchFamily="34" charset="0"/>
                <a:cs typeface="Calibri" panose="020F0502020204030204" pitchFamily="34" charset="0"/>
              </a:rPr>
              <a:t>data2</a:t>
            </a:r>
            <a:r>
              <a:rPr lang="en-AU" sz="1000" noProof="1">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While running the caching script there are occasional errors in GRPC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ows.go:427: </a:t>
            </a:r>
            <a:r>
              <a:rPr lang="en-AU" sz="1000" b="1" noProof="1">
                <a:solidFill>
                  <a:srgbClr val="FF0000"/>
                </a:solidFill>
                <a:latin typeface="Calibri" panose="020F0502020204030204" pitchFamily="34" charset="0"/>
                <a:cs typeface="Calibri" panose="020F0502020204030204" pitchFamily="34" charset="0"/>
              </a:rPr>
              <a:t>Error</a:t>
            </a:r>
            <a:r>
              <a:rPr lang="en-AU" sz="1000" noProof="1">
                <a:latin typeface="Calibri" panose="020F0502020204030204" pitchFamily="34" charset="0"/>
                <a:cs typeface="Calibri" panose="020F0502020204030204" pitchFamily="34" charset="0"/>
              </a:rPr>
              <a:t> in the pipeline: rpc error: code = Internal desc = unexpected EOF</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is out of our control, but will skip creating one tile.</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marL="171450"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For an unknown reason, probably due to GRPC worker exiting, some tiles time out.</a:t>
            </a:r>
          </a:p>
          <a:p>
            <a:pPr marL="628650" lvl="1" indent="-171450" algn="just">
              <a:buFont typeface="Arial" panose="020B0604020202020204" pitchFamily="34" charset="0"/>
              <a:buChar char="•"/>
            </a:pPr>
            <a:r>
              <a:rPr lang="en-US" sz="1000" noProof="1">
                <a:latin typeface="Calibri" panose="020F0502020204030204" pitchFamily="34" charset="0"/>
                <a:cs typeface="Calibri" panose="020F0502020204030204" pitchFamily="34" charset="0"/>
              </a:rPr>
              <a:t>ows.go:433: WMS pipeline timed out, threshold:900 seconds </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This will cause losing a tile. </a:t>
            </a:r>
          </a:p>
          <a:p>
            <a:pPr marL="628650" lvl="1" indent="-171450" algn="just">
              <a:buFont typeface="Arial" panose="020B0604020202020204" pitchFamily="34" charset="0"/>
              <a:buChar char="•"/>
            </a:pPr>
            <a:r>
              <a:rPr lang="en-AU" sz="1000" noProof="1">
                <a:solidFill>
                  <a:srgbClr val="00B050"/>
                </a:solidFill>
                <a:latin typeface="Calibri" panose="020F0502020204030204" pitchFamily="34" charset="0"/>
                <a:cs typeface="Calibri" panose="020F0502020204030204" pitchFamily="34" charset="0"/>
              </a:rPr>
              <a:t>Handled the situation by running the sub again, after deleting the incomplete PNG files</a:t>
            </a:r>
          </a:p>
          <a:p>
            <a:pPr marL="628650" lvl="1" indent="-171450" algn="just">
              <a:buFont typeface="Arial" panose="020B0604020202020204" pitchFamily="34" charset="0"/>
              <a:buChar char="•"/>
            </a:pPr>
            <a:r>
              <a:rPr lang="en-AU" sz="1000" noProof="1">
                <a:latin typeface="Calibri" panose="020F0502020204030204" pitchFamily="34" charset="0"/>
                <a:cs typeface="Calibri" panose="020F0502020204030204" pitchFamily="34" charset="0"/>
              </a:rPr>
              <a:t>It is a heuristic that relies on the fact that a broken GRPC pipe will not happen twice to the same GSKY call.</a:t>
            </a:r>
          </a:p>
          <a:p>
            <a:pPr lvl="1" algn="just"/>
            <a:endParaRPr lang="en-AU" sz="1000" noProof="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819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3" name="TextBox 2">
            <a:extLst>
              <a:ext uri="{FF2B5EF4-FFF2-40B4-BE49-F238E27FC236}">
                <a16:creationId xmlns:a16="http://schemas.microsoft.com/office/drawing/2014/main" id="{6B2C6BCA-DFB4-48F1-A872-C9254FFE8F5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Build the tiles on the fly - Summary</a:t>
            </a:r>
          </a:p>
        </p:txBody>
      </p:sp>
      <p:sp>
        <p:nvSpPr>
          <p:cNvPr id="2" name="TextBox 1">
            <a:extLst>
              <a:ext uri="{FF2B5EF4-FFF2-40B4-BE49-F238E27FC236}">
                <a16:creationId xmlns:a16="http://schemas.microsoft.com/office/drawing/2014/main" id="{14ED8A3B-B1B5-488F-ABD1-47DCF0DF9AFE}"/>
              </a:ext>
            </a:extLst>
          </p:cNvPr>
          <p:cNvSpPr txBox="1"/>
          <p:nvPr/>
        </p:nvSpPr>
        <p:spPr>
          <a:xfrm>
            <a:off x="1069521" y="1175657"/>
            <a:ext cx="5682343" cy="246221"/>
          </a:xfrm>
          <a:prstGeom prst="rect">
            <a:avLst/>
          </a:prstGeom>
          <a:noFill/>
        </p:spPr>
        <p:txBody>
          <a:bodyPr wrap="square" rtlCol="0">
            <a:spAutoFit/>
          </a:bodyPr>
          <a:lstStyle/>
          <a:p>
            <a:pPr algn="just"/>
            <a:r>
              <a:rPr lang="en-US" sz="1000" b="1" dirty="0">
                <a:latin typeface="Calibri" panose="020F0502020204030204" pitchFamily="34" charset="0"/>
                <a:cs typeface="Calibri" panose="020F0502020204030204" pitchFamily="34" charset="0"/>
              </a:rPr>
              <a:t>Changes in GSKY code to build tiles on the fly</a:t>
            </a:r>
            <a:endParaRPr lang="en-AU" sz="1000" b="1"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E9BF016-3B69-4E17-A673-FB62F9579903}"/>
              </a:ext>
            </a:extLst>
          </p:cNvPr>
          <p:cNvSpPr txBox="1"/>
          <p:nvPr/>
        </p:nvSpPr>
        <p:spPr>
          <a:xfrm>
            <a:off x="1183822" y="1534886"/>
            <a:ext cx="5078186" cy="1938992"/>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There are two purposes for which the tiles are built, instead of using the cached tiles directly.</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standard TerriaMap calls to the GSKY server.</a:t>
            </a:r>
          </a:p>
          <a:p>
            <a:pPr marL="228600" indent="-228600" algn="just">
              <a:buFont typeface="Arial" panose="020B0604020202020204" pitchFamily="34" charset="0"/>
              <a:buChar char="•"/>
            </a:pPr>
            <a:r>
              <a:rPr lang="en-US" sz="1000" dirty="0">
                <a:latin typeface="Calibri" panose="020F0502020204030204" pitchFamily="34" charset="0"/>
                <a:cs typeface="Calibri" panose="020F0502020204030204" pitchFamily="34" charset="0"/>
              </a:rPr>
              <a:t>For calls from Python scripts that may not have standard BBOX coordinates.</a:t>
            </a:r>
          </a:p>
          <a:p>
            <a:pPr marL="228600" indent="-228600" algn="just">
              <a:buFont typeface="+mj-lt"/>
              <a:buAutoNum type="arabicPeriod"/>
            </a:pPr>
            <a:endParaRPr lang="en-US"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Caching only a few levels will reduce storage and CPU.</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Non-standard BBOX calls can be served.</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BBOX in EPSG:4326 can be handled.</a:t>
            </a:r>
          </a:p>
          <a:p>
            <a:pPr marL="171450" indent="-171450" algn="just">
              <a:buFont typeface="Arial" panose="020B0604020202020204" pitchFamily="34" charset="0"/>
              <a:buChar char="•"/>
            </a:pPr>
            <a:endParaRPr lang="en-AU" sz="1000" dirty="0">
              <a:latin typeface="Calibri" panose="020F0502020204030204" pitchFamily="34" charset="0"/>
              <a:cs typeface="Calibri" panose="020F0502020204030204" pitchFamily="34" charset="0"/>
            </a:endParaRPr>
          </a:p>
          <a:p>
            <a:pPr algn="just"/>
            <a:r>
              <a:rPr lang="en-AU" sz="1000" b="1" dirty="0">
                <a:latin typeface="Calibri" panose="020F0502020204030204" pitchFamily="34" charset="0"/>
                <a:cs typeface="Calibri" panose="020F0502020204030204" pitchFamily="34" charset="0"/>
              </a:rPr>
              <a:t>Disadvantages</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It will take time to create the tiles on the fly.</a:t>
            </a:r>
          </a:p>
          <a:p>
            <a:pPr marL="171450" indent="-171450" algn="just">
              <a:buFont typeface="Arial" panose="020B0604020202020204" pitchFamily="34" charset="0"/>
              <a:buChar char="•"/>
            </a:pPr>
            <a:r>
              <a:rPr lang="en-AU" sz="1000" dirty="0">
                <a:latin typeface="Calibri" panose="020F0502020204030204" pitchFamily="34" charset="0"/>
                <a:cs typeface="Calibri" panose="020F0502020204030204" pitchFamily="34" charset="0"/>
              </a:rPr>
              <a:t>Display will not be as fast as using the cached tiles directly.</a:t>
            </a:r>
          </a:p>
        </p:txBody>
      </p:sp>
      <p:sp>
        <p:nvSpPr>
          <p:cNvPr id="7" name="Rectangle 6">
            <a:extLst>
              <a:ext uri="{FF2B5EF4-FFF2-40B4-BE49-F238E27FC236}">
                <a16:creationId xmlns:a16="http://schemas.microsoft.com/office/drawing/2014/main" id="{2B93120B-C06A-4A5F-B332-7E83D747EC98}"/>
              </a:ext>
            </a:extLst>
          </p:cNvPr>
          <p:cNvSpPr/>
          <p:nvPr/>
        </p:nvSpPr>
        <p:spPr>
          <a:xfrm>
            <a:off x="1174928" y="3615078"/>
            <a:ext cx="5078186" cy="584775"/>
          </a:xfrm>
          <a:prstGeom prst="rect">
            <a:avLst/>
          </a:prstGeom>
          <a:noFill/>
        </p:spPr>
        <p:txBody>
          <a:bodyPr wrap="square" lIns="91440" tIns="45720" rIns="91440" bIns="45720">
            <a:spAutoFit/>
          </a:bodyPr>
          <a:lstStyle/>
          <a:p>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Interim conclusion</a:t>
            </a:r>
          </a:p>
        </p:txBody>
      </p:sp>
      <p:sp>
        <p:nvSpPr>
          <p:cNvPr id="8" name="TextBox 7">
            <a:extLst>
              <a:ext uri="{FF2B5EF4-FFF2-40B4-BE49-F238E27FC236}">
                <a16:creationId xmlns:a16="http://schemas.microsoft.com/office/drawing/2014/main" id="{96BB6ABA-0EB6-4FD4-8321-1CFBB5E2222C}"/>
              </a:ext>
            </a:extLst>
          </p:cNvPr>
          <p:cNvSpPr txBox="1"/>
          <p:nvPr/>
        </p:nvSpPr>
        <p:spPr>
          <a:xfrm>
            <a:off x="1183822" y="4155519"/>
            <a:ext cx="7221803" cy="1477328"/>
          </a:xfrm>
          <a:prstGeom prst="rect">
            <a:avLst/>
          </a:prstGeom>
          <a:noFill/>
        </p:spPr>
        <p:txBody>
          <a:bodyPr wrap="square" rtlCol="0">
            <a:spAutoFit/>
          </a:bodyPr>
          <a:lstStyle/>
          <a:p>
            <a:pPr algn="just"/>
            <a:r>
              <a:rPr lang="en-US" sz="1000" dirty="0">
                <a:latin typeface="Calibri" panose="020F0502020204030204" pitchFamily="34" charset="0"/>
                <a:cs typeface="Calibri" panose="020F0502020204030204" pitchFamily="34" charset="0"/>
              </a:rPr>
              <a:t>Due to the overheads in appending smaller tiles to make larger ones, it will never achieve the speed seen with cached tiles at all levels.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By not caching all levels we are only saving ~400MB storage per time slice from ~1.2GB total. The time to cache the tiles is about halved (needs checking again) by taking only 3 levels. </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Considering the relatively low gains, but significant loss in functionality, the building of tiles on the fly is not viable. Therefore, for </a:t>
            </a:r>
            <a:r>
              <a:rPr lang="en-US" sz="1000" dirty="0" err="1">
                <a:latin typeface="Calibri" panose="020F0502020204030204" pitchFamily="34" charset="0"/>
                <a:cs typeface="Calibri" panose="020F0502020204030204" pitchFamily="34" charset="0"/>
              </a:rPr>
              <a:t>Terria</a:t>
            </a:r>
            <a:r>
              <a:rPr lang="en-US" sz="1000" dirty="0">
                <a:latin typeface="Calibri" panose="020F0502020204030204" pitchFamily="34" charset="0"/>
                <a:cs typeface="Calibri" panose="020F0502020204030204" pitchFamily="34" charset="0"/>
              </a:rPr>
              <a:t> we must cache all levels and use the cached tiles.</a:t>
            </a:r>
          </a:p>
          <a:p>
            <a:pPr algn="just"/>
            <a:endParaRPr lang="en-US" sz="1000" dirty="0">
              <a:latin typeface="Calibri" panose="020F0502020204030204" pitchFamily="34" charset="0"/>
              <a:cs typeface="Calibri" panose="020F0502020204030204" pitchFamily="34" charset="0"/>
            </a:endParaRPr>
          </a:p>
          <a:p>
            <a:pPr algn="just"/>
            <a:r>
              <a:rPr lang="en-US" sz="1000" dirty="0">
                <a:latin typeface="Calibri" panose="020F0502020204030204" pitchFamily="34" charset="0"/>
                <a:cs typeface="Calibri" panose="020F0502020204030204" pitchFamily="34" charset="0"/>
              </a:rPr>
              <a:t>For scripts and other non-standard bounding boxes, we can use the new code to build and/or  crop subsets of tiles.</a:t>
            </a:r>
            <a:endParaRPr lang="en-AU"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4391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3" name="TextBox 2">
            <a:extLst>
              <a:ext uri="{FF2B5EF4-FFF2-40B4-BE49-F238E27FC236}">
                <a16:creationId xmlns:a16="http://schemas.microsoft.com/office/drawing/2014/main" id="{C83A2D03-9789-4B1C-9FC7-140EEF15FCAD}"/>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Caching the Tiles - Instructions</a:t>
            </a:r>
          </a:p>
        </p:txBody>
      </p:sp>
    </p:spTree>
    <p:extLst>
      <p:ext uri="{BB962C8B-B14F-4D97-AF65-F5344CB8AC3E}">
        <p14:creationId xmlns:p14="http://schemas.microsoft.com/office/powerpoint/2010/main" val="1856357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890686"/>
            <a:ext cx="105264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creates composite PNG images from </a:t>
            </a:r>
            <a:r>
              <a:rPr lang="en-US" sz="2400" noProof="1"/>
              <a:t>NetCDF</a:t>
            </a:r>
            <a:r>
              <a:rPr lang="en-US" sz="2400" dirty="0"/>
              <a:t> files.</a:t>
            </a:r>
          </a:p>
          <a:p>
            <a:pPr marL="285750" indent="-285750">
              <a:buFont typeface="Arial" panose="020B0604020202020204" pitchFamily="34" charset="0"/>
              <a:buChar char="•"/>
            </a:pPr>
            <a:r>
              <a:rPr lang="en-US" sz="2400" dirty="0"/>
              <a:t>It can process only small areas.</a:t>
            </a:r>
          </a:p>
          <a:p>
            <a:pPr marL="285750" indent="-285750">
              <a:buFont typeface="Arial" panose="020B0604020202020204" pitchFamily="34" charset="0"/>
              <a:buChar char="•"/>
            </a:pPr>
            <a:r>
              <a:rPr lang="en-US" sz="2400" dirty="0"/>
              <a:t>Large areas result in a timeout.</a:t>
            </a:r>
          </a:p>
          <a:p>
            <a:pPr marL="285750" indent="-285750">
              <a:buFont typeface="Arial" panose="020B0604020202020204" pitchFamily="34" charset="0"/>
              <a:buChar char="•"/>
            </a:pPr>
            <a:r>
              <a:rPr lang="en-US" sz="2400" dirty="0"/>
              <a:t>No continent-wide view is possible.</a:t>
            </a:r>
          </a:p>
          <a:p>
            <a:pPr marL="285750" indent="-285750">
              <a:buFont typeface="Arial" panose="020B0604020202020204" pitchFamily="34" charset="0"/>
              <a:buChar char="•"/>
            </a:pPr>
            <a:r>
              <a:rPr lang="en-US" sz="2400" b="1" dirty="0">
                <a:solidFill>
                  <a:srgbClr val="00B050"/>
                </a:solidFill>
              </a:rPr>
              <a:t>We are trying to make the continent view possible as below…</a:t>
            </a:r>
          </a:p>
        </p:txBody>
      </p:sp>
      <p:pic>
        <p:nvPicPr>
          <p:cNvPr id="3" name="Picture 2">
            <a:extLst>
              <a:ext uri="{FF2B5EF4-FFF2-40B4-BE49-F238E27FC236}">
                <a16:creationId xmlns:a16="http://schemas.microsoft.com/office/drawing/2014/main" id="{D99B9DD6-3709-4787-945C-C07E30BD5BF4}"/>
              </a:ext>
            </a:extLst>
          </p:cNvPr>
          <p:cNvPicPr>
            <a:picLocks noChangeAspect="1"/>
          </p:cNvPicPr>
          <p:nvPr/>
        </p:nvPicPr>
        <p:blipFill>
          <a:blip r:embed="rId3"/>
          <a:stretch>
            <a:fillRect/>
          </a:stretch>
        </p:blipFill>
        <p:spPr>
          <a:xfrm>
            <a:off x="980963" y="2843137"/>
            <a:ext cx="3012790" cy="2473779"/>
          </a:xfrm>
          <a:prstGeom prst="rect">
            <a:avLst/>
          </a:prstGeom>
        </p:spPr>
      </p:pic>
      <p:pic>
        <p:nvPicPr>
          <p:cNvPr id="4" name="Picture 3">
            <a:extLst>
              <a:ext uri="{FF2B5EF4-FFF2-40B4-BE49-F238E27FC236}">
                <a16:creationId xmlns:a16="http://schemas.microsoft.com/office/drawing/2014/main" id="{69184936-572E-4D0E-AEBB-DD887F16E203}"/>
              </a:ext>
            </a:extLst>
          </p:cNvPr>
          <p:cNvPicPr>
            <a:picLocks noChangeAspect="1"/>
          </p:cNvPicPr>
          <p:nvPr/>
        </p:nvPicPr>
        <p:blipFill>
          <a:blip r:embed="rId4"/>
          <a:stretch>
            <a:fillRect/>
          </a:stretch>
        </p:blipFill>
        <p:spPr>
          <a:xfrm>
            <a:off x="4378847" y="2843066"/>
            <a:ext cx="2699589" cy="2473850"/>
          </a:xfrm>
          <a:prstGeom prst="rect">
            <a:avLst/>
          </a:prstGeom>
        </p:spPr>
      </p:pic>
      <p:sp>
        <p:nvSpPr>
          <p:cNvPr id="5" name="Arrow: Right 4">
            <a:extLst>
              <a:ext uri="{FF2B5EF4-FFF2-40B4-BE49-F238E27FC236}">
                <a16:creationId xmlns:a16="http://schemas.microsoft.com/office/drawing/2014/main" id="{761E981A-AB7B-4AFF-A290-72BB592D72A5}"/>
              </a:ext>
            </a:extLst>
          </p:cNvPr>
          <p:cNvSpPr/>
          <p:nvPr/>
        </p:nvSpPr>
        <p:spPr>
          <a:xfrm>
            <a:off x="4034573" y="3949363"/>
            <a:ext cx="308826" cy="261257"/>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1947CF-6A7A-444D-BADF-3212DC2E6E03}"/>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637335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2E7D21-EB5A-49DE-9FB2-5618B0C56829}"/>
              </a:ext>
            </a:extLst>
          </p:cNvPr>
          <p:cNvPicPr>
            <a:picLocks noChangeAspect="1"/>
          </p:cNvPicPr>
          <p:nvPr/>
        </p:nvPicPr>
        <p:blipFill>
          <a:blip r:embed="rId3"/>
          <a:stretch>
            <a:fillRect/>
          </a:stretch>
        </p:blipFill>
        <p:spPr>
          <a:xfrm>
            <a:off x="515601" y="2418595"/>
            <a:ext cx="3012790" cy="2473779"/>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r>
              <a:rPr lang="en-US" sz="2400" b="1" dirty="0"/>
              <a:t>Currently to view any data…</a:t>
            </a:r>
          </a:p>
          <a:p>
            <a:pPr marL="285750" indent="-285750">
              <a:buFont typeface="Arial" panose="020B0604020202020204" pitchFamily="34" charset="0"/>
              <a:buChar char="•"/>
            </a:pPr>
            <a:r>
              <a:rPr lang="en-US" sz="2400" dirty="0"/>
              <a:t>Must zoom in to 50km or less zoom level.</a:t>
            </a:r>
          </a:p>
        </p:txBody>
      </p:sp>
      <p:pic>
        <p:nvPicPr>
          <p:cNvPr id="6" name="Picture 5">
            <a:extLst>
              <a:ext uri="{FF2B5EF4-FFF2-40B4-BE49-F238E27FC236}">
                <a16:creationId xmlns:a16="http://schemas.microsoft.com/office/drawing/2014/main" id="{9984D771-5CC5-4437-9807-6E3C45E80512}"/>
              </a:ext>
            </a:extLst>
          </p:cNvPr>
          <p:cNvPicPr>
            <a:picLocks noChangeAspect="1"/>
          </p:cNvPicPr>
          <p:nvPr/>
        </p:nvPicPr>
        <p:blipFill>
          <a:blip r:embed="rId4"/>
          <a:stretch>
            <a:fillRect/>
          </a:stretch>
        </p:blipFill>
        <p:spPr>
          <a:xfrm>
            <a:off x="3539034" y="2418415"/>
            <a:ext cx="3471370" cy="2473850"/>
          </a:xfrm>
          <a:prstGeom prst="rect">
            <a:avLst/>
          </a:prstGeom>
        </p:spPr>
      </p:pic>
      <p:pic>
        <p:nvPicPr>
          <p:cNvPr id="7" name="Picture 6">
            <a:extLst>
              <a:ext uri="{FF2B5EF4-FFF2-40B4-BE49-F238E27FC236}">
                <a16:creationId xmlns:a16="http://schemas.microsoft.com/office/drawing/2014/main" id="{6FC98098-BCA1-43F8-A5DD-136B2B97DF2C}"/>
              </a:ext>
            </a:extLst>
          </p:cNvPr>
          <p:cNvPicPr>
            <a:picLocks noChangeAspect="1"/>
          </p:cNvPicPr>
          <p:nvPr/>
        </p:nvPicPr>
        <p:blipFill>
          <a:blip r:embed="rId5"/>
          <a:stretch>
            <a:fillRect/>
          </a:stretch>
        </p:blipFill>
        <p:spPr>
          <a:xfrm>
            <a:off x="3539034" y="5020365"/>
            <a:ext cx="933333" cy="171429"/>
          </a:xfrm>
          <a:prstGeom prst="rect">
            <a:avLst/>
          </a:prstGeom>
        </p:spPr>
      </p:pic>
      <p:sp>
        <p:nvSpPr>
          <p:cNvPr id="10" name="Rectangle 9">
            <a:extLst>
              <a:ext uri="{FF2B5EF4-FFF2-40B4-BE49-F238E27FC236}">
                <a16:creationId xmlns:a16="http://schemas.microsoft.com/office/drawing/2014/main" id="{89519EFE-B05D-45D6-8EC2-D1797495EBEF}"/>
              </a:ext>
            </a:extLst>
          </p:cNvPr>
          <p:cNvSpPr/>
          <p:nvPr/>
        </p:nvSpPr>
        <p:spPr>
          <a:xfrm>
            <a:off x="1850061" y="3331027"/>
            <a:ext cx="23999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385CCC9-B0B4-4B1D-A9DA-CBACC8F44CD6}"/>
              </a:ext>
            </a:extLst>
          </p:cNvPr>
          <p:cNvPicPr>
            <a:picLocks noChangeAspect="1"/>
          </p:cNvPicPr>
          <p:nvPr/>
        </p:nvPicPr>
        <p:blipFill>
          <a:blip r:embed="rId6"/>
          <a:stretch>
            <a:fillRect/>
          </a:stretch>
        </p:blipFill>
        <p:spPr>
          <a:xfrm>
            <a:off x="515601" y="5029889"/>
            <a:ext cx="752381" cy="161905"/>
          </a:xfrm>
          <a:prstGeom prst="rect">
            <a:avLst/>
          </a:prstGeom>
        </p:spPr>
      </p:pic>
    </p:spTree>
    <p:custDataLst>
      <p:tags r:id="rId1"/>
    </p:custDataLst>
    <p:extLst>
      <p:ext uri="{BB962C8B-B14F-4D97-AF65-F5344CB8AC3E}">
        <p14:creationId xmlns:p14="http://schemas.microsoft.com/office/powerpoint/2010/main" val="382417275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We must be able to view the swaths at all zoom levels.</a:t>
            </a:r>
          </a:p>
          <a:p>
            <a:pPr marL="285750" indent="-285750">
              <a:buFont typeface="Arial" panose="020B0604020202020204" pitchFamily="34" charset="0"/>
              <a:buChar char="•"/>
            </a:pPr>
            <a:r>
              <a:rPr lang="en-US" sz="2400" dirty="0"/>
              <a:t>Then, it must be possible to zoom in for greater details.</a:t>
            </a:r>
          </a:p>
        </p:txBody>
      </p:sp>
      <p:pic>
        <p:nvPicPr>
          <p:cNvPr id="7" name="Picture 6">
            <a:extLst>
              <a:ext uri="{FF2B5EF4-FFF2-40B4-BE49-F238E27FC236}">
                <a16:creationId xmlns:a16="http://schemas.microsoft.com/office/drawing/2014/main" id="{F03FEE6F-27E9-4143-9DC9-05F505754E92}"/>
              </a:ext>
            </a:extLst>
          </p:cNvPr>
          <p:cNvPicPr>
            <a:picLocks noChangeAspect="1"/>
          </p:cNvPicPr>
          <p:nvPr/>
        </p:nvPicPr>
        <p:blipFill>
          <a:blip r:embed="rId3"/>
          <a:stretch>
            <a:fillRect/>
          </a:stretch>
        </p:blipFill>
        <p:spPr>
          <a:xfrm>
            <a:off x="489858" y="2418414"/>
            <a:ext cx="2699589" cy="2473850"/>
          </a:xfrm>
          <a:prstGeom prst="rect">
            <a:avLst/>
          </a:prstGeom>
        </p:spPr>
      </p:pic>
      <p:sp>
        <p:nvSpPr>
          <p:cNvPr id="3" name="Rectangle 2">
            <a:extLst>
              <a:ext uri="{FF2B5EF4-FFF2-40B4-BE49-F238E27FC236}">
                <a16:creationId xmlns:a16="http://schemas.microsoft.com/office/drawing/2014/main" id="{CC097293-F179-4CAC-A79C-7929DDC2908D}"/>
              </a:ext>
            </a:extLst>
          </p:cNvPr>
          <p:cNvSpPr/>
          <p:nvPr/>
        </p:nvSpPr>
        <p:spPr>
          <a:xfrm>
            <a:off x="1606237" y="3273879"/>
            <a:ext cx="319436" cy="155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00788A11-B049-436E-B45D-6B5231E1DABF}"/>
              </a:ext>
            </a:extLst>
          </p:cNvPr>
          <p:cNvPicPr>
            <a:picLocks noChangeAspect="1"/>
          </p:cNvPicPr>
          <p:nvPr/>
        </p:nvPicPr>
        <p:blipFill>
          <a:blip r:embed="rId4"/>
          <a:stretch>
            <a:fillRect/>
          </a:stretch>
        </p:blipFill>
        <p:spPr>
          <a:xfrm>
            <a:off x="3334827" y="2418415"/>
            <a:ext cx="3906895" cy="2474204"/>
          </a:xfrm>
          <a:prstGeom prst="rect">
            <a:avLst/>
          </a:prstGeom>
        </p:spPr>
      </p:pic>
      <p:pic>
        <p:nvPicPr>
          <p:cNvPr id="9" name="Picture 8">
            <a:extLst>
              <a:ext uri="{FF2B5EF4-FFF2-40B4-BE49-F238E27FC236}">
                <a16:creationId xmlns:a16="http://schemas.microsoft.com/office/drawing/2014/main" id="{272DE4A1-48C2-4BB0-839C-0FCCAB40706F}"/>
              </a:ext>
            </a:extLst>
          </p:cNvPr>
          <p:cNvPicPr>
            <a:picLocks noChangeAspect="1"/>
          </p:cNvPicPr>
          <p:nvPr/>
        </p:nvPicPr>
        <p:blipFill>
          <a:blip r:embed="rId5"/>
          <a:stretch>
            <a:fillRect/>
          </a:stretch>
        </p:blipFill>
        <p:spPr>
          <a:xfrm>
            <a:off x="3334827" y="5020365"/>
            <a:ext cx="933333" cy="171429"/>
          </a:xfrm>
          <a:prstGeom prst="rect">
            <a:avLst/>
          </a:prstGeom>
        </p:spPr>
      </p:pic>
      <p:pic>
        <p:nvPicPr>
          <p:cNvPr id="10" name="Picture 9">
            <a:extLst>
              <a:ext uri="{FF2B5EF4-FFF2-40B4-BE49-F238E27FC236}">
                <a16:creationId xmlns:a16="http://schemas.microsoft.com/office/drawing/2014/main" id="{E7FD17CF-D7BF-40BD-A0DD-404DB5C341C7}"/>
              </a:ext>
            </a:extLst>
          </p:cNvPr>
          <p:cNvPicPr>
            <a:picLocks noChangeAspect="1"/>
          </p:cNvPicPr>
          <p:nvPr/>
        </p:nvPicPr>
        <p:blipFill>
          <a:blip r:embed="rId6"/>
          <a:stretch>
            <a:fillRect/>
          </a:stretch>
        </p:blipFill>
        <p:spPr>
          <a:xfrm>
            <a:off x="482942" y="5029889"/>
            <a:ext cx="752381" cy="161905"/>
          </a:xfrm>
          <a:prstGeom prst="rect">
            <a:avLst/>
          </a:prstGeom>
        </p:spPr>
      </p:pic>
      <p:pic>
        <p:nvPicPr>
          <p:cNvPr id="8" name="Picture 7">
            <a:extLst>
              <a:ext uri="{FF2B5EF4-FFF2-40B4-BE49-F238E27FC236}">
                <a16:creationId xmlns:a16="http://schemas.microsoft.com/office/drawing/2014/main" id="{6A7BCCC1-0B12-4E0A-9434-A47CEA0A490A}"/>
              </a:ext>
            </a:extLst>
          </p:cNvPr>
          <p:cNvPicPr>
            <a:picLocks noChangeAspect="1"/>
          </p:cNvPicPr>
          <p:nvPr/>
        </p:nvPicPr>
        <p:blipFill>
          <a:blip r:embed="rId7"/>
          <a:stretch>
            <a:fillRect/>
          </a:stretch>
        </p:blipFill>
        <p:spPr>
          <a:xfrm>
            <a:off x="7387102" y="2402096"/>
            <a:ext cx="3325816" cy="2490167"/>
          </a:xfrm>
          <a:prstGeom prst="rect">
            <a:avLst/>
          </a:prstGeom>
        </p:spPr>
      </p:pic>
      <p:pic>
        <p:nvPicPr>
          <p:cNvPr id="11" name="Picture 10">
            <a:extLst>
              <a:ext uri="{FF2B5EF4-FFF2-40B4-BE49-F238E27FC236}">
                <a16:creationId xmlns:a16="http://schemas.microsoft.com/office/drawing/2014/main" id="{A87655FC-3901-43B8-A47D-F12DCEC7AF25}"/>
              </a:ext>
            </a:extLst>
          </p:cNvPr>
          <p:cNvPicPr>
            <a:picLocks noChangeAspect="1"/>
          </p:cNvPicPr>
          <p:nvPr/>
        </p:nvPicPr>
        <p:blipFill>
          <a:blip r:embed="rId8"/>
          <a:stretch>
            <a:fillRect/>
          </a:stretch>
        </p:blipFill>
        <p:spPr>
          <a:xfrm>
            <a:off x="7387102" y="2063560"/>
            <a:ext cx="2923809" cy="314286"/>
          </a:xfrm>
          <a:prstGeom prst="rect">
            <a:avLst/>
          </a:prstGeom>
        </p:spPr>
      </p:pic>
      <p:pic>
        <p:nvPicPr>
          <p:cNvPr id="12" name="Picture 11">
            <a:extLst>
              <a:ext uri="{FF2B5EF4-FFF2-40B4-BE49-F238E27FC236}">
                <a16:creationId xmlns:a16="http://schemas.microsoft.com/office/drawing/2014/main" id="{2303D937-0755-4DEA-87BD-597C19361E7D}"/>
              </a:ext>
            </a:extLst>
          </p:cNvPr>
          <p:cNvPicPr>
            <a:picLocks noChangeAspect="1"/>
          </p:cNvPicPr>
          <p:nvPr/>
        </p:nvPicPr>
        <p:blipFill>
          <a:blip r:embed="rId6"/>
          <a:stretch>
            <a:fillRect/>
          </a:stretch>
        </p:blipFill>
        <p:spPr>
          <a:xfrm>
            <a:off x="7387102" y="4948936"/>
            <a:ext cx="752381" cy="161905"/>
          </a:xfrm>
          <a:prstGeom prst="rect">
            <a:avLst/>
          </a:prstGeom>
        </p:spPr>
      </p:pic>
      <p:sp>
        <p:nvSpPr>
          <p:cNvPr id="5" name="TextBox 4">
            <a:extLst>
              <a:ext uri="{FF2B5EF4-FFF2-40B4-BE49-F238E27FC236}">
                <a16:creationId xmlns:a16="http://schemas.microsoft.com/office/drawing/2014/main" id="{BEE3D0C8-271C-4CFB-AEE8-0078641F5796}"/>
              </a:ext>
            </a:extLst>
          </p:cNvPr>
          <p:cNvSpPr txBox="1"/>
          <p:nvPr/>
        </p:nvSpPr>
        <p:spPr>
          <a:xfrm>
            <a:off x="482942" y="5355771"/>
            <a:ext cx="4325822"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On the left is a continent-wide display on which it is easier to draw a bounding box to zoom in. </a:t>
            </a:r>
            <a:endParaRPr lang="en-AU" sz="1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95DEB75-3CC9-4691-8D64-914C311334EE}"/>
              </a:ext>
            </a:extLst>
          </p:cNvPr>
          <p:cNvSpPr txBox="1"/>
          <p:nvPr/>
        </p:nvSpPr>
        <p:spPr>
          <a:xfrm>
            <a:off x="7383238" y="5339087"/>
            <a:ext cx="3325816" cy="461665"/>
          </a:xfrm>
          <a:prstGeom prst="rect">
            <a:avLst/>
          </a:prstGeom>
          <a:noFill/>
        </p:spPr>
        <p:txBody>
          <a:bodyPr wrap="square" rtlCol="0">
            <a:spAutoFit/>
          </a:bodyPr>
          <a:lstStyle/>
          <a:p>
            <a:pPr algn="just"/>
            <a:r>
              <a:rPr lang="en-US" sz="1200" dirty="0">
                <a:latin typeface="Calibri" panose="020F0502020204030204" pitchFamily="34" charset="0"/>
                <a:cs typeface="Calibri" panose="020F0502020204030204" pitchFamily="34" charset="0"/>
              </a:rPr>
              <a:t>When the data is sparse it becomes even more useful to have a continent-wide display. </a:t>
            </a:r>
            <a:endParaRPr lang="en-AU"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8440638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Benefits</a:t>
            </a:r>
          </a:p>
        </p:txBody>
      </p:sp>
      <p:sp>
        <p:nvSpPr>
          <p:cNvPr id="2" name="TextBox 1">
            <a:extLst>
              <a:ext uri="{FF2B5EF4-FFF2-40B4-BE49-F238E27FC236}">
                <a16:creationId xmlns:a16="http://schemas.microsoft.com/office/drawing/2014/main" id="{9832F010-23E4-44E6-A5F2-7FC36B1DEDAA}"/>
              </a:ext>
            </a:extLst>
          </p:cNvPr>
          <p:cNvSpPr txBox="1"/>
          <p:nvPr/>
        </p:nvSpPr>
        <p:spPr>
          <a:xfrm>
            <a:off x="832757" y="1208314"/>
            <a:ext cx="1052648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Fast display.</a:t>
            </a:r>
          </a:p>
          <a:p>
            <a:pPr marL="285750" indent="-285750">
              <a:buFont typeface="Arial" panose="020B0604020202020204" pitchFamily="34" charset="0"/>
              <a:buChar char="•"/>
            </a:pPr>
            <a:r>
              <a:rPr lang="en-US" sz="2400" dirty="0"/>
              <a:t>Better user experience.</a:t>
            </a:r>
          </a:p>
          <a:p>
            <a:pPr marL="285750" indent="-285750">
              <a:buFont typeface="Arial" panose="020B0604020202020204" pitchFamily="34" charset="0"/>
              <a:buChar char="•"/>
            </a:pPr>
            <a:r>
              <a:rPr lang="en-US" sz="2400" dirty="0"/>
              <a:t>Reduced server load.</a:t>
            </a:r>
          </a:p>
        </p:txBody>
      </p:sp>
      <p:sp>
        <p:nvSpPr>
          <p:cNvPr id="5" name="Rectangle: Rounded Corners 4">
            <a:extLst>
              <a:ext uri="{FF2B5EF4-FFF2-40B4-BE49-F238E27FC236}">
                <a16:creationId xmlns:a16="http://schemas.microsoft.com/office/drawing/2014/main" id="{82DBC034-EE7E-4187-8DCB-5E429F87FD52}"/>
              </a:ext>
            </a:extLst>
          </p:cNvPr>
          <p:cNvSpPr/>
          <p:nvPr/>
        </p:nvSpPr>
        <p:spPr>
          <a:xfrm>
            <a:off x="854889" y="2906486"/>
            <a:ext cx="2854061" cy="6694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effectLst>
                  <a:outerShdw blurRad="38100" dist="38100" dir="2700000" algn="tl">
                    <a:srgbClr val="000000">
                      <a:alpha val="43137"/>
                    </a:srgbClr>
                  </a:outerShdw>
                </a:effectLst>
              </a:rPr>
              <a:t>&gt;&gt; Demo</a:t>
            </a:r>
            <a:endParaRPr lang="en-AU" sz="4000" b="1" dirty="0">
              <a:solidFill>
                <a:srgbClr val="FFFF00"/>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69B404D-C03D-4289-B88E-2C1D24262172}"/>
              </a:ext>
            </a:extLst>
          </p:cNvPr>
          <p:cNvSpPr txBox="1"/>
          <p:nvPr/>
        </p:nvSpPr>
        <p:spPr>
          <a:xfrm>
            <a:off x="4441371" y="2918055"/>
            <a:ext cx="4955722" cy="646331"/>
          </a:xfrm>
          <a:prstGeom prst="rect">
            <a:avLst/>
          </a:prstGeom>
          <a:noFill/>
        </p:spPr>
        <p:txBody>
          <a:bodyPr wrap="square" rtlCol="0">
            <a:spAutoFit/>
          </a:bodyPr>
          <a:lstStyle/>
          <a:p>
            <a:r>
              <a:rPr lang="en-AU" dirty="0">
                <a:hlinkClick r:id="rId3"/>
              </a:rPr>
              <a:t>http://130.56.242.6/terria/</a:t>
            </a:r>
            <a:endParaRPr lang="en-AU" dirty="0"/>
          </a:p>
          <a:p>
            <a:r>
              <a:rPr lang="en-AU" dirty="0">
                <a:hlinkClick r:id="rId4"/>
              </a:rPr>
              <a:t>http://130.56.242.15/ows/ap</a:t>
            </a:r>
            <a:r>
              <a:rPr lang="en-AU" dirty="0"/>
              <a:t> </a:t>
            </a:r>
          </a:p>
        </p:txBody>
      </p:sp>
    </p:spTree>
    <p:custDataLst>
      <p:tags r:id="rId1"/>
    </p:custDataLst>
    <p:extLst>
      <p:ext uri="{BB962C8B-B14F-4D97-AF65-F5344CB8AC3E}">
        <p14:creationId xmlns:p14="http://schemas.microsoft.com/office/powerpoint/2010/main" val="76967340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659304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Caching the images as </a:t>
            </a:r>
            <a:r>
              <a:rPr lang="en-US" sz="2400" noProof="1"/>
              <a:t>*.png</a:t>
            </a:r>
            <a:r>
              <a:rPr lang="en-US" sz="2400" dirty="0"/>
              <a:t> files.</a:t>
            </a:r>
          </a:p>
          <a:p>
            <a:pPr marL="285750" indent="-285750">
              <a:buFont typeface="Arial" panose="020B0604020202020204" pitchFamily="34" charset="0"/>
              <a:buChar char="•"/>
            </a:pPr>
            <a:r>
              <a:rPr lang="en-US" sz="2400" dirty="0"/>
              <a:t>TerriaMap divides the map into tiles…</a:t>
            </a:r>
          </a:p>
          <a:p>
            <a:pPr marL="742950" lvl="1" indent="-285750">
              <a:buFont typeface="Arial" panose="020B0604020202020204" pitchFamily="34" charset="0"/>
              <a:buChar char="•"/>
            </a:pPr>
            <a:r>
              <a:rPr lang="en-US" sz="2400" dirty="0"/>
              <a:t>1 tile to cover Australia at world-level zoom.</a:t>
            </a:r>
          </a:p>
          <a:p>
            <a:pPr marL="742950" lvl="1" indent="-285750">
              <a:buFont typeface="Arial" panose="020B0604020202020204" pitchFamily="34" charset="0"/>
              <a:buChar char="•"/>
            </a:pPr>
            <a:r>
              <a:rPr lang="en-US" sz="2400" dirty="0"/>
              <a:t>14 tiles at continent-level zoom</a:t>
            </a:r>
          </a:p>
          <a:p>
            <a:pPr marL="742950" lvl="1" indent="-285750">
              <a:buFont typeface="Arial" panose="020B0604020202020204" pitchFamily="34" charset="0"/>
              <a:buChar char="•"/>
            </a:pPr>
            <a:r>
              <a:rPr lang="en-US" sz="2400" dirty="0"/>
              <a:t>Tiles are divided into 4 at each zoom level</a:t>
            </a:r>
          </a:p>
        </p:txBody>
      </p:sp>
      <p:pic>
        <p:nvPicPr>
          <p:cNvPr id="6" name="Picture 5">
            <a:extLst>
              <a:ext uri="{FF2B5EF4-FFF2-40B4-BE49-F238E27FC236}">
                <a16:creationId xmlns:a16="http://schemas.microsoft.com/office/drawing/2014/main" id="{9D956A6A-5559-497D-AF0E-596A2B3A1C3E}"/>
              </a:ext>
            </a:extLst>
          </p:cNvPr>
          <p:cNvPicPr>
            <a:picLocks noChangeAspect="1"/>
          </p:cNvPicPr>
          <p:nvPr/>
        </p:nvPicPr>
        <p:blipFill>
          <a:blip r:embed="rId3"/>
          <a:stretch>
            <a:fillRect/>
          </a:stretch>
        </p:blipFill>
        <p:spPr>
          <a:xfrm>
            <a:off x="6165512" y="2391773"/>
            <a:ext cx="3821119" cy="3796755"/>
          </a:xfrm>
          <a:prstGeom prst="rect">
            <a:avLst/>
          </a:prstGeom>
        </p:spPr>
      </p:pic>
      <p:sp>
        <p:nvSpPr>
          <p:cNvPr id="10" name="TextBox 9">
            <a:extLst>
              <a:ext uri="{FF2B5EF4-FFF2-40B4-BE49-F238E27FC236}">
                <a16:creationId xmlns:a16="http://schemas.microsoft.com/office/drawing/2014/main" id="{851643E2-CB1C-46B9-8D54-7365CF6E10BB}"/>
              </a:ext>
            </a:extLst>
          </p:cNvPr>
          <p:cNvSpPr txBox="1"/>
          <p:nvPr/>
        </p:nvSpPr>
        <p:spPr>
          <a:xfrm>
            <a:off x="6429903" y="2628899"/>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11" name="TextBox 10">
            <a:extLst>
              <a:ext uri="{FF2B5EF4-FFF2-40B4-BE49-F238E27FC236}">
                <a16:creationId xmlns:a16="http://schemas.microsoft.com/office/drawing/2014/main" id="{2B104EC3-256C-4E19-AC88-6EFFABDEA7E7}"/>
              </a:ext>
            </a:extLst>
          </p:cNvPr>
          <p:cNvSpPr txBox="1"/>
          <p:nvPr/>
        </p:nvSpPr>
        <p:spPr>
          <a:xfrm>
            <a:off x="7396231" y="2628899"/>
            <a:ext cx="188595" cy="307777"/>
          </a:xfrm>
          <a:prstGeom prst="rect">
            <a:avLst/>
          </a:prstGeom>
          <a:noFill/>
        </p:spPr>
        <p:txBody>
          <a:bodyPr wrap="square" rtlCol="0">
            <a:spAutoFit/>
          </a:bodyPr>
          <a:lstStyle/>
          <a:p>
            <a:r>
              <a:rPr lang="en-US" sz="1400" b="1" dirty="0">
                <a:highlight>
                  <a:srgbClr val="FFFF00"/>
                </a:highlight>
              </a:rPr>
              <a:t>2</a:t>
            </a:r>
            <a:endParaRPr lang="en-AU" sz="1400" b="1" dirty="0">
              <a:highlight>
                <a:srgbClr val="FFFF00"/>
              </a:highlight>
            </a:endParaRPr>
          </a:p>
        </p:txBody>
      </p:sp>
      <p:sp>
        <p:nvSpPr>
          <p:cNvPr id="12" name="TextBox 11">
            <a:extLst>
              <a:ext uri="{FF2B5EF4-FFF2-40B4-BE49-F238E27FC236}">
                <a16:creationId xmlns:a16="http://schemas.microsoft.com/office/drawing/2014/main" id="{F9F0436B-7C44-4004-8277-C2917C6BEEF7}"/>
              </a:ext>
            </a:extLst>
          </p:cNvPr>
          <p:cNvSpPr txBox="1"/>
          <p:nvPr/>
        </p:nvSpPr>
        <p:spPr>
          <a:xfrm>
            <a:off x="8362559" y="2628899"/>
            <a:ext cx="188595" cy="307777"/>
          </a:xfrm>
          <a:prstGeom prst="rect">
            <a:avLst/>
          </a:prstGeom>
          <a:noFill/>
        </p:spPr>
        <p:txBody>
          <a:bodyPr wrap="square" rtlCol="0">
            <a:spAutoFit/>
          </a:bodyPr>
          <a:lstStyle/>
          <a:p>
            <a:r>
              <a:rPr lang="en-US" sz="1400" b="1" dirty="0">
                <a:highlight>
                  <a:srgbClr val="FFFF00"/>
                </a:highlight>
              </a:rPr>
              <a:t>3</a:t>
            </a:r>
            <a:endParaRPr lang="en-AU" sz="1400" b="1" dirty="0">
              <a:highlight>
                <a:srgbClr val="FFFF00"/>
              </a:highlight>
            </a:endParaRPr>
          </a:p>
        </p:txBody>
      </p:sp>
      <p:sp>
        <p:nvSpPr>
          <p:cNvPr id="13" name="TextBox 12">
            <a:extLst>
              <a:ext uri="{FF2B5EF4-FFF2-40B4-BE49-F238E27FC236}">
                <a16:creationId xmlns:a16="http://schemas.microsoft.com/office/drawing/2014/main" id="{B199835A-6E68-4B70-85F7-91A6B42952FF}"/>
              </a:ext>
            </a:extLst>
          </p:cNvPr>
          <p:cNvSpPr txBox="1"/>
          <p:nvPr/>
        </p:nvSpPr>
        <p:spPr>
          <a:xfrm>
            <a:off x="9328887" y="2628899"/>
            <a:ext cx="188595" cy="307777"/>
          </a:xfrm>
          <a:prstGeom prst="rect">
            <a:avLst/>
          </a:prstGeom>
          <a:noFill/>
        </p:spPr>
        <p:txBody>
          <a:bodyPr wrap="square" rtlCol="0">
            <a:spAutoFit/>
          </a:bodyPr>
          <a:lstStyle/>
          <a:p>
            <a:r>
              <a:rPr lang="en-US" sz="1400" b="1" dirty="0">
                <a:highlight>
                  <a:srgbClr val="FFFF00"/>
                </a:highlight>
              </a:rPr>
              <a:t>4</a:t>
            </a:r>
            <a:endParaRPr lang="en-AU" sz="1400" b="1" dirty="0">
              <a:highlight>
                <a:srgbClr val="FFFF00"/>
              </a:highlight>
            </a:endParaRPr>
          </a:p>
        </p:txBody>
      </p:sp>
      <p:sp>
        <p:nvSpPr>
          <p:cNvPr id="14" name="TextBox 13">
            <a:extLst>
              <a:ext uri="{FF2B5EF4-FFF2-40B4-BE49-F238E27FC236}">
                <a16:creationId xmlns:a16="http://schemas.microsoft.com/office/drawing/2014/main" id="{34825F53-D875-4881-8FC8-276388E05E7E}"/>
              </a:ext>
            </a:extLst>
          </p:cNvPr>
          <p:cNvSpPr txBox="1"/>
          <p:nvPr/>
        </p:nvSpPr>
        <p:spPr>
          <a:xfrm>
            <a:off x="6429903" y="3614053"/>
            <a:ext cx="188595" cy="307777"/>
          </a:xfrm>
          <a:prstGeom prst="rect">
            <a:avLst/>
          </a:prstGeom>
          <a:noFill/>
        </p:spPr>
        <p:txBody>
          <a:bodyPr wrap="square" rtlCol="0">
            <a:spAutoFit/>
          </a:bodyPr>
          <a:lstStyle/>
          <a:p>
            <a:r>
              <a:rPr lang="en-US" sz="1400" b="1" dirty="0">
                <a:highlight>
                  <a:srgbClr val="FFFF00"/>
                </a:highlight>
              </a:rPr>
              <a:t>5</a:t>
            </a:r>
            <a:endParaRPr lang="en-AU" sz="1400" b="1" dirty="0">
              <a:highlight>
                <a:srgbClr val="FFFF00"/>
              </a:highlight>
            </a:endParaRPr>
          </a:p>
        </p:txBody>
      </p:sp>
      <p:sp>
        <p:nvSpPr>
          <p:cNvPr id="15" name="TextBox 14">
            <a:extLst>
              <a:ext uri="{FF2B5EF4-FFF2-40B4-BE49-F238E27FC236}">
                <a16:creationId xmlns:a16="http://schemas.microsoft.com/office/drawing/2014/main" id="{E2FA2EC1-04F9-4B4F-90C7-016B8C335BCC}"/>
              </a:ext>
            </a:extLst>
          </p:cNvPr>
          <p:cNvSpPr txBox="1"/>
          <p:nvPr/>
        </p:nvSpPr>
        <p:spPr>
          <a:xfrm>
            <a:off x="7401674" y="3614053"/>
            <a:ext cx="188595" cy="307777"/>
          </a:xfrm>
          <a:prstGeom prst="rect">
            <a:avLst/>
          </a:prstGeom>
          <a:noFill/>
        </p:spPr>
        <p:txBody>
          <a:bodyPr wrap="square" rtlCol="0">
            <a:spAutoFit/>
          </a:bodyPr>
          <a:lstStyle/>
          <a:p>
            <a:r>
              <a:rPr lang="en-US" sz="1400" b="1" dirty="0">
                <a:highlight>
                  <a:srgbClr val="FFFF00"/>
                </a:highlight>
              </a:rPr>
              <a:t>6</a:t>
            </a:r>
            <a:endParaRPr lang="en-AU" sz="1400" b="1" dirty="0">
              <a:highlight>
                <a:srgbClr val="FFFF00"/>
              </a:highlight>
            </a:endParaRPr>
          </a:p>
        </p:txBody>
      </p:sp>
      <p:sp>
        <p:nvSpPr>
          <p:cNvPr id="16" name="TextBox 15">
            <a:extLst>
              <a:ext uri="{FF2B5EF4-FFF2-40B4-BE49-F238E27FC236}">
                <a16:creationId xmlns:a16="http://schemas.microsoft.com/office/drawing/2014/main" id="{C15D9ABE-413F-49BB-8EF3-9F8D285151D3}"/>
              </a:ext>
            </a:extLst>
          </p:cNvPr>
          <p:cNvSpPr txBox="1"/>
          <p:nvPr/>
        </p:nvSpPr>
        <p:spPr>
          <a:xfrm>
            <a:off x="8368002" y="3614053"/>
            <a:ext cx="188595" cy="307777"/>
          </a:xfrm>
          <a:prstGeom prst="rect">
            <a:avLst/>
          </a:prstGeom>
          <a:noFill/>
        </p:spPr>
        <p:txBody>
          <a:bodyPr wrap="square" rtlCol="0">
            <a:spAutoFit/>
          </a:bodyPr>
          <a:lstStyle/>
          <a:p>
            <a:r>
              <a:rPr lang="en-US" sz="1400" b="1" dirty="0">
                <a:highlight>
                  <a:srgbClr val="FFFF00"/>
                </a:highlight>
              </a:rPr>
              <a:t>7</a:t>
            </a:r>
            <a:endParaRPr lang="en-AU" sz="1400" b="1" dirty="0">
              <a:highlight>
                <a:srgbClr val="FFFF00"/>
              </a:highlight>
            </a:endParaRPr>
          </a:p>
        </p:txBody>
      </p:sp>
      <p:sp>
        <p:nvSpPr>
          <p:cNvPr id="17" name="TextBox 16">
            <a:extLst>
              <a:ext uri="{FF2B5EF4-FFF2-40B4-BE49-F238E27FC236}">
                <a16:creationId xmlns:a16="http://schemas.microsoft.com/office/drawing/2014/main" id="{6CA6490F-A7C7-4429-91EA-C8CFEFA7F0B0}"/>
              </a:ext>
            </a:extLst>
          </p:cNvPr>
          <p:cNvSpPr txBox="1"/>
          <p:nvPr/>
        </p:nvSpPr>
        <p:spPr>
          <a:xfrm>
            <a:off x="9334330" y="3614053"/>
            <a:ext cx="188595" cy="307777"/>
          </a:xfrm>
          <a:prstGeom prst="rect">
            <a:avLst/>
          </a:prstGeom>
          <a:noFill/>
        </p:spPr>
        <p:txBody>
          <a:bodyPr wrap="square" rtlCol="0">
            <a:spAutoFit/>
          </a:bodyPr>
          <a:lstStyle/>
          <a:p>
            <a:r>
              <a:rPr lang="en-US" sz="1400" b="1" dirty="0">
                <a:highlight>
                  <a:srgbClr val="FFFF00"/>
                </a:highlight>
              </a:rPr>
              <a:t>8</a:t>
            </a:r>
            <a:endParaRPr lang="en-AU" sz="1400" b="1" dirty="0">
              <a:highlight>
                <a:srgbClr val="FFFF00"/>
              </a:highlight>
            </a:endParaRPr>
          </a:p>
        </p:txBody>
      </p:sp>
      <p:sp>
        <p:nvSpPr>
          <p:cNvPr id="18" name="TextBox 17">
            <a:extLst>
              <a:ext uri="{FF2B5EF4-FFF2-40B4-BE49-F238E27FC236}">
                <a16:creationId xmlns:a16="http://schemas.microsoft.com/office/drawing/2014/main" id="{F52A3C43-7773-4100-852E-7EBB4390D7C5}"/>
              </a:ext>
            </a:extLst>
          </p:cNvPr>
          <p:cNvSpPr txBox="1"/>
          <p:nvPr/>
        </p:nvSpPr>
        <p:spPr>
          <a:xfrm>
            <a:off x="6435347" y="4582878"/>
            <a:ext cx="188595" cy="307777"/>
          </a:xfrm>
          <a:prstGeom prst="rect">
            <a:avLst/>
          </a:prstGeom>
          <a:noFill/>
        </p:spPr>
        <p:txBody>
          <a:bodyPr wrap="square" rtlCol="0">
            <a:spAutoFit/>
          </a:bodyPr>
          <a:lstStyle/>
          <a:p>
            <a:r>
              <a:rPr lang="en-US" sz="1400" b="1" dirty="0">
                <a:highlight>
                  <a:srgbClr val="FFFF00"/>
                </a:highlight>
              </a:rPr>
              <a:t>9</a:t>
            </a:r>
            <a:endParaRPr lang="en-AU" sz="1400" b="1" dirty="0">
              <a:highlight>
                <a:srgbClr val="FFFF00"/>
              </a:highlight>
            </a:endParaRPr>
          </a:p>
        </p:txBody>
      </p:sp>
      <p:sp>
        <p:nvSpPr>
          <p:cNvPr id="19" name="TextBox 18">
            <a:extLst>
              <a:ext uri="{FF2B5EF4-FFF2-40B4-BE49-F238E27FC236}">
                <a16:creationId xmlns:a16="http://schemas.microsoft.com/office/drawing/2014/main" id="{3ABC94D6-74D9-423C-AA22-D087B3C12A1A}"/>
              </a:ext>
            </a:extLst>
          </p:cNvPr>
          <p:cNvSpPr txBox="1"/>
          <p:nvPr/>
        </p:nvSpPr>
        <p:spPr>
          <a:xfrm>
            <a:off x="7299279" y="4582878"/>
            <a:ext cx="404272" cy="295345"/>
          </a:xfrm>
          <a:prstGeom prst="rect">
            <a:avLst/>
          </a:prstGeom>
          <a:noFill/>
        </p:spPr>
        <p:txBody>
          <a:bodyPr wrap="square" rtlCol="0">
            <a:spAutoFit/>
          </a:bodyPr>
          <a:lstStyle/>
          <a:p>
            <a:r>
              <a:rPr lang="en-US" sz="1400" b="1" dirty="0">
                <a:highlight>
                  <a:srgbClr val="FFFF00"/>
                </a:highlight>
              </a:rPr>
              <a:t>10</a:t>
            </a:r>
            <a:endParaRPr lang="en-AU" sz="1400" b="1" dirty="0">
              <a:highlight>
                <a:srgbClr val="FFFF00"/>
              </a:highlight>
            </a:endParaRPr>
          </a:p>
        </p:txBody>
      </p:sp>
      <p:sp>
        <p:nvSpPr>
          <p:cNvPr id="22" name="TextBox 21">
            <a:extLst>
              <a:ext uri="{FF2B5EF4-FFF2-40B4-BE49-F238E27FC236}">
                <a16:creationId xmlns:a16="http://schemas.microsoft.com/office/drawing/2014/main" id="{56D55AEB-BDFF-4F34-B3DC-B98C406D508D}"/>
              </a:ext>
            </a:extLst>
          </p:cNvPr>
          <p:cNvSpPr txBox="1"/>
          <p:nvPr/>
        </p:nvSpPr>
        <p:spPr>
          <a:xfrm>
            <a:off x="8349018" y="4582878"/>
            <a:ext cx="404272" cy="307777"/>
          </a:xfrm>
          <a:prstGeom prst="rect">
            <a:avLst/>
          </a:prstGeom>
          <a:noFill/>
        </p:spPr>
        <p:txBody>
          <a:bodyPr wrap="square" rtlCol="0">
            <a:spAutoFit/>
          </a:bodyPr>
          <a:lstStyle/>
          <a:p>
            <a:r>
              <a:rPr lang="en-US" sz="1400" b="1" dirty="0">
                <a:highlight>
                  <a:srgbClr val="FFFF00"/>
                </a:highlight>
              </a:rPr>
              <a:t>11</a:t>
            </a:r>
            <a:endParaRPr lang="en-AU" sz="1400" b="1" dirty="0">
              <a:highlight>
                <a:srgbClr val="FFFF00"/>
              </a:highlight>
            </a:endParaRPr>
          </a:p>
        </p:txBody>
      </p:sp>
      <p:sp>
        <p:nvSpPr>
          <p:cNvPr id="23" name="TextBox 22">
            <a:extLst>
              <a:ext uri="{FF2B5EF4-FFF2-40B4-BE49-F238E27FC236}">
                <a16:creationId xmlns:a16="http://schemas.microsoft.com/office/drawing/2014/main" id="{70EB9999-942F-4CEC-89FB-AF518E82DC33}"/>
              </a:ext>
            </a:extLst>
          </p:cNvPr>
          <p:cNvSpPr txBox="1"/>
          <p:nvPr/>
        </p:nvSpPr>
        <p:spPr>
          <a:xfrm>
            <a:off x="9259643" y="4582877"/>
            <a:ext cx="404272" cy="307777"/>
          </a:xfrm>
          <a:prstGeom prst="rect">
            <a:avLst/>
          </a:prstGeom>
          <a:noFill/>
        </p:spPr>
        <p:txBody>
          <a:bodyPr wrap="square" rtlCol="0">
            <a:spAutoFit/>
          </a:bodyPr>
          <a:lstStyle/>
          <a:p>
            <a:r>
              <a:rPr lang="en-US" sz="1400" b="1" dirty="0">
                <a:highlight>
                  <a:srgbClr val="FFFF00"/>
                </a:highlight>
              </a:rPr>
              <a:t>12</a:t>
            </a:r>
            <a:endParaRPr lang="en-AU" sz="1400" b="1" dirty="0">
              <a:highlight>
                <a:srgbClr val="FFFF00"/>
              </a:highlight>
            </a:endParaRPr>
          </a:p>
        </p:txBody>
      </p:sp>
      <p:sp>
        <p:nvSpPr>
          <p:cNvPr id="24" name="TextBox 23">
            <a:extLst>
              <a:ext uri="{FF2B5EF4-FFF2-40B4-BE49-F238E27FC236}">
                <a16:creationId xmlns:a16="http://schemas.microsoft.com/office/drawing/2014/main" id="{AC00E730-B505-4CEA-8A78-5BC643DD68D1}"/>
              </a:ext>
            </a:extLst>
          </p:cNvPr>
          <p:cNvSpPr txBox="1"/>
          <p:nvPr/>
        </p:nvSpPr>
        <p:spPr>
          <a:xfrm>
            <a:off x="8383339" y="5509276"/>
            <a:ext cx="404272" cy="307777"/>
          </a:xfrm>
          <a:prstGeom prst="rect">
            <a:avLst/>
          </a:prstGeom>
          <a:noFill/>
        </p:spPr>
        <p:txBody>
          <a:bodyPr wrap="square" rtlCol="0">
            <a:spAutoFit/>
          </a:bodyPr>
          <a:lstStyle/>
          <a:p>
            <a:r>
              <a:rPr lang="en-US" sz="1400" b="1" dirty="0">
                <a:highlight>
                  <a:srgbClr val="FFFF00"/>
                </a:highlight>
              </a:rPr>
              <a:t>13</a:t>
            </a:r>
            <a:endParaRPr lang="en-AU" sz="1400" b="1" dirty="0">
              <a:highlight>
                <a:srgbClr val="FFFF00"/>
              </a:highlight>
            </a:endParaRPr>
          </a:p>
        </p:txBody>
      </p:sp>
      <p:sp>
        <p:nvSpPr>
          <p:cNvPr id="25" name="TextBox 24">
            <a:extLst>
              <a:ext uri="{FF2B5EF4-FFF2-40B4-BE49-F238E27FC236}">
                <a16:creationId xmlns:a16="http://schemas.microsoft.com/office/drawing/2014/main" id="{28A3C86F-960E-4895-85EB-355A38892FCE}"/>
              </a:ext>
            </a:extLst>
          </p:cNvPr>
          <p:cNvSpPr txBox="1"/>
          <p:nvPr/>
        </p:nvSpPr>
        <p:spPr>
          <a:xfrm>
            <a:off x="9271781" y="5495796"/>
            <a:ext cx="404272" cy="307777"/>
          </a:xfrm>
          <a:prstGeom prst="rect">
            <a:avLst/>
          </a:prstGeom>
          <a:noFill/>
        </p:spPr>
        <p:txBody>
          <a:bodyPr wrap="square" rtlCol="0">
            <a:spAutoFit/>
          </a:bodyPr>
          <a:lstStyle/>
          <a:p>
            <a:r>
              <a:rPr lang="en-US" sz="1400" b="1" dirty="0">
                <a:highlight>
                  <a:srgbClr val="FFFF00"/>
                </a:highlight>
              </a:rPr>
              <a:t>14</a:t>
            </a:r>
            <a:endParaRPr lang="en-AU" sz="1400" b="1" dirty="0">
              <a:highlight>
                <a:srgbClr val="FFFF00"/>
              </a:highlight>
            </a:endParaRPr>
          </a:p>
        </p:txBody>
      </p:sp>
      <p:pic>
        <p:nvPicPr>
          <p:cNvPr id="5" name="Picture 4">
            <a:extLst>
              <a:ext uri="{FF2B5EF4-FFF2-40B4-BE49-F238E27FC236}">
                <a16:creationId xmlns:a16="http://schemas.microsoft.com/office/drawing/2014/main" id="{303F9FE0-8122-426E-A004-88C802CB50DB}"/>
              </a:ext>
            </a:extLst>
          </p:cNvPr>
          <p:cNvPicPr>
            <a:picLocks noChangeAspect="1"/>
          </p:cNvPicPr>
          <p:nvPr/>
        </p:nvPicPr>
        <p:blipFill>
          <a:blip r:embed="rId4"/>
          <a:stretch>
            <a:fillRect/>
          </a:stretch>
        </p:blipFill>
        <p:spPr>
          <a:xfrm>
            <a:off x="546689" y="2869721"/>
            <a:ext cx="4565363" cy="3347357"/>
          </a:xfrm>
          <a:prstGeom prst="rect">
            <a:avLst/>
          </a:prstGeom>
        </p:spPr>
      </p:pic>
      <p:sp>
        <p:nvSpPr>
          <p:cNvPr id="26" name="TextBox 25">
            <a:extLst>
              <a:ext uri="{FF2B5EF4-FFF2-40B4-BE49-F238E27FC236}">
                <a16:creationId xmlns:a16="http://schemas.microsoft.com/office/drawing/2014/main" id="{20F84CB1-6699-44EF-8674-6CD667DC35CF}"/>
              </a:ext>
            </a:extLst>
          </p:cNvPr>
          <p:cNvSpPr txBox="1"/>
          <p:nvPr/>
        </p:nvSpPr>
        <p:spPr>
          <a:xfrm>
            <a:off x="4111246" y="5607222"/>
            <a:ext cx="188595" cy="307777"/>
          </a:xfrm>
          <a:prstGeom prst="rect">
            <a:avLst/>
          </a:prstGeom>
          <a:noFill/>
        </p:spPr>
        <p:txBody>
          <a:bodyPr wrap="square" rtlCol="0">
            <a:spAutoFit/>
          </a:bodyPr>
          <a:lstStyle/>
          <a:p>
            <a:r>
              <a:rPr lang="en-US" sz="1400" b="1" dirty="0">
                <a:highlight>
                  <a:srgbClr val="FFFF00"/>
                </a:highlight>
              </a:rPr>
              <a:t>1</a:t>
            </a:r>
            <a:endParaRPr lang="en-AU" sz="1400" b="1" dirty="0">
              <a:highlight>
                <a:srgbClr val="FFFF00"/>
              </a:highlight>
            </a:endParaRPr>
          </a:p>
        </p:txBody>
      </p:sp>
      <p:sp>
        <p:nvSpPr>
          <p:cNvPr id="9" name="Rectangle 8">
            <a:extLst>
              <a:ext uri="{FF2B5EF4-FFF2-40B4-BE49-F238E27FC236}">
                <a16:creationId xmlns:a16="http://schemas.microsoft.com/office/drawing/2014/main" id="{D385F569-E7A5-4B34-8C9D-AD6A1FB913E0}"/>
              </a:ext>
            </a:extLst>
          </p:cNvPr>
          <p:cNvSpPr/>
          <p:nvPr/>
        </p:nvSpPr>
        <p:spPr>
          <a:xfrm>
            <a:off x="3829442" y="5096543"/>
            <a:ext cx="1282610" cy="109198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BAC43CBE-5F6C-44CC-BE3F-AE0F7F1075A6}"/>
              </a:ext>
            </a:extLst>
          </p:cNvPr>
          <p:cNvPicPr>
            <a:picLocks noChangeAspect="1"/>
          </p:cNvPicPr>
          <p:nvPr/>
        </p:nvPicPr>
        <p:blipFill>
          <a:blip r:embed="rId5"/>
          <a:stretch>
            <a:fillRect/>
          </a:stretch>
        </p:blipFill>
        <p:spPr>
          <a:xfrm>
            <a:off x="5154146" y="6042948"/>
            <a:ext cx="790476" cy="161905"/>
          </a:xfrm>
          <a:prstGeom prst="rect">
            <a:avLst/>
          </a:prstGeom>
        </p:spPr>
      </p:pic>
      <p:pic>
        <p:nvPicPr>
          <p:cNvPr id="28" name="Picture 27">
            <a:extLst>
              <a:ext uri="{FF2B5EF4-FFF2-40B4-BE49-F238E27FC236}">
                <a16:creationId xmlns:a16="http://schemas.microsoft.com/office/drawing/2014/main" id="{D7D2616F-2651-4D8B-AE23-3B970E40C25E}"/>
              </a:ext>
            </a:extLst>
          </p:cNvPr>
          <p:cNvPicPr>
            <a:picLocks noChangeAspect="1"/>
          </p:cNvPicPr>
          <p:nvPr/>
        </p:nvPicPr>
        <p:blipFill>
          <a:blip r:embed="rId6"/>
          <a:stretch>
            <a:fillRect/>
          </a:stretch>
        </p:blipFill>
        <p:spPr>
          <a:xfrm>
            <a:off x="10075980" y="6028648"/>
            <a:ext cx="752381" cy="161905"/>
          </a:xfrm>
          <a:prstGeom prst="rect">
            <a:avLst/>
          </a:prstGeom>
        </p:spPr>
      </p:pic>
    </p:spTree>
    <p:custDataLst>
      <p:tags r:id="rId1"/>
    </p:custDataLst>
    <p:extLst>
      <p:ext uri="{BB962C8B-B14F-4D97-AF65-F5344CB8AC3E}">
        <p14:creationId xmlns:p14="http://schemas.microsoft.com/office/powerpoint/2010/main" val="89092555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0526486"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Tiles at zoom levels 5,000km to 10km (10 levels) are cached.</a:t>
            </a:r>
          </a:p>
          <a:p>
            <a:pPr marL="742950" lvl="1" indent="-285750">
              <a:buFont typeface="Arial" panose="020B0604020202020204" pitchFamily="34" charset="0"/>
              <a:buChar char="•"/>
            </a:pPr>
            <a:r>
              <a:rPr lang="en-US" sz="2400" dirty="0"/>
              <a:t>16,384 tiles at 10km zoom.</a:t>
            </a:r>
          </a:p>
          <a:p>
            <a:pPr marL="285750" indent="-285750">
              <a:buFont typeface="Arial" panose="020B0604020202020204" pitchFamily="34" charset="0"/>
              <a:buChar char="•"/>
            </a:pPr>
            <a:r>
              <a:rPr lang="en-US" sz="2400" dirty="0"/>
              <a:t>Tiles increase to &gt;1 billion at the highest zoom level of 50m.</a:t>
            </a:r>
          </a:p>
          <a:p>
            <a:pPr marL="285750" indent="-285750">
              <a:buFont typeface="Arial" panose="020B0604020202020204" pitchFamily="34" charset="0"/>
              <a:buChar char="•"/>
            </a:pPr>
            <a:r>
              <a:rPr lang="en-US" sz="2400" dirty="0"/>
              <a:t>Impractical to cache all zoom levels.</a:t>
            </a:r>
          </a:p>
        </p:txBody>
      </p:sp>
      <p:pic>
        <p:nvPicPr>
          <p:cNvPr id="5" name="Picture 4">
            <a:extLst>
              <a:ext uri="{FF2B5EF4-FFF2-40B4-BE49-F238E27FC236}">
                <a16:creationId xmlns:a16="http://schemas.microsoft.com/office/drawing/2014/main" id="{B155FF3F-C592-457A-8B55-4F76ADAF46B2}"/>
              </a:ext>
            </a:extLst>
          </p:cNvPr>
          <p:cNvPicPr>
            <a:picLocks noChangeAspect="1"/>
          </p:cNvPicPr>
          <p:nvPr/>
        </p:nvPicPr>
        <p:blipFill>
          <a:blip r:embed="rId3"/>
          <a:stretch>
            <a:fillRect/>
          </a:stretch>
        </p:blipFill>
        <p:spPr>
          <a:xfrm>
            <a:off x="6431400" y="2579122"/>
            <a:ext cx="3606265" cy="3348148"/>
          </a:xfrm>
          <a:prstGeom prst="rect">
            <a:avLst/>
          </a:prstGeom>
        </p:spPr>
      </p:pic>
      <p:pic>
        <p:nvPicPr>
          <p:cNvPr id="20" name="Picture 19">
            <a:extLst>
              <a:ext uri="{FF2B5EF4-FFF2-40B4-BE49-F238E27FC236}">
                <a16:creationId xmlns:a16="http://schemas.microsoft.com/office/drawing/2014/main" id="{B0B052AB-23C7-452E-8EDC-FDC1606067B7}"/>
              </a:ext>
            </a:extLst>
          </p:cNvPr>
          <p:cNvPicPr>
            <a:picLocks noChangeAspect="1"/>
          </p:cNvPicPr>
          <p:nvPr/>
        </p:nvPicPr>
        <p:blipFill>
          <a:blip r:embed="rId4"/>
          <a:stretch>
            <a:fillRect/>
          </a:stretch>
        </p:blipFill>
        <p:spPr>
          <a:xfrm>
            <a:off x="10104722" y="5774889"/>
            <a:ext cx="914286" cy="152381"/>
          </a:xfrm>
          <a:prstGeom prst="rect">
            <a:avLst/>
          </a:prstGeom>
        </p:spPr>
      </p:pic>
      <p:pic>
        <p:nvPicPr>
          <p:cNvPr id="21" name="Picture 20">
            <a:extLst>
              <a:ext uri="{FF2B5EF4-FFF2-40B4-BE49-F238E27FC236}">
                <a16:creationId xmlns:a16="http://schemas.microsoft.com/office/drawing/2014/main" id="{C8AFF22D-A37C-46DD-9C9D-A7CDF799F610}"/>
              </a:ext>
            </a:extLst>
          </p:cNvPr>
          <p:cNvPicPr>
            <a:picLocks noChangeAspect="1"/>
          </p:cNvPicPr>
          <p:nvPr/>
        </p:nvPicPr>
        <p:blipFill>
          <a:blip r:embed="rId5"/>
          <a:stretch>
            <a:fillRect/>
          </a:stretch>
        </p:blipFill>
        <p:spPr>
          <a:xfrm>
            <a:off x="498021" y="2584182"/>
            <a:ext cx="4589068" cy="3343088"/>
          </a:xfrm>
          <a:prstGeom prst="rect">
            <a:avLst/>
          </a:prstGeom>
        </p:spPr>
      </p:pic>
      <p:pic>
        <p:nvPicPr>
          <p:cNvPr id="26" name="Picture 25">
            <a:extLst>
              <a:ext uri="{FF2B5EF4-FFF2-40B4-BE49-F238E27FC236}">
                <a16:creationId xmlns:a16="http://schemas.microsoft.com/office/drawing/2014/main" id="{95D5037C-C14D-4F07-A412-7A5E0606EBB7}"/>
              </a:ext>
            </a:extLst>
          </p:cNvPr>
          <p:cNvPicPr>
            <a:picLocks noChangeAspect="1"/>
          </p:cNvPicPr>
          <p:nvPr/>
        </p:nvPicPr>
        <p:blipFill>
          <a:blip r:embed="rId6"/>
          <a:stretch>
            <a:fillRect/>
          </a:stretch>
        </p:blipFill>
        <p:spPr>
          <a:xfrm>
            <a:off x="5154146" y="5765365"/>
            <a:ext cx="790476" cy="161905"/>
          </a:xfrm>
          <a:prstGeom prst="rect">
            <a:avLst/>
          </a:prstGeom>
        </p:spPr>
      </p:pic>
      <p:sp>
        <p:nvSpPr>
          <p:cNvPr id="28" name="TextBox 27">
            <a:extLst>
              <a:ext uri="{FF2B5EF4-FFF2-40B4-BE49-F238E27FC236}">
                <a16:creationId xmlns:a16="http://schemas.microsoft.com/office/drawing/2014/main" id="{87AF81DD-931A-4B58-BD09-5CEA5F81B904}"/>
              </a:ext>
            </a:extLst>
          </p:cNvPr>
          <p:cNvSpPr txBox="1"/>
          <p:nvPr/>
        </p:nvSpPr>
        <p:spPr>
          <a:xfrm>
            <a:off x="10063631" y="1126156"/>
            <a:ext cx="2099232" cy="3970318"/>
          </a:xfrm>
          <a:prstGeom prst="rect">
            <a:avLst/>
          </a:prstGeom>
          <a:noFill/>
          <a:ln w="3175">
            <a:solidFill>
              <a:schemeClr val="tx1"/>
            </a:solidFill>
          </a:ln>
        </p:spPr>
        <p:txBody>
          <a:bodyPr wrap="square" rtlCol="0">
            <a:spAutoFit/>
          </a:bodyPr>
          <a:lstStyle/>
          <a:p>
            <a:r>
              <a:rPr lang="en-US" sz="1400" dirty="0">
                <a:solidFill>
                  <a:srgbClr val="00B050"/>
                </a:solidFill>
              </a:rPr>
              <a:t>5,000km 	: 1tile</a:t>
            </a:r>
          </a:p>
          <a:p>
            <a:r>
              <a:rPr lang="en-US" sz="1400" dirty="0">
                <a:solidFill>
                  <a:srgbClr val="00B050"/>
                </a:solidFill>
              </a:rPr>
              <a:t>3,000km 	: 1</a:t>
            </a:r>
          </a:p>
          <a:p>
            <a:r>
              <a:rPr lang="en-US" sz="1400" dirty="0">
                <a:solidFill>
                  <a:srgbClr val="00B050"/>
                </a:solidFill>
              </a:rPr>
              <a:t>1,000km 	: 3 tiles</a:t>
            </a:r>
          </a:p>
          <a:p>
            <a:r>
              <a:rPr lang="en-US" sz="1400" dirty="0">
                <a:solidFill>
                  <a:srgbClr val="00B050"/>
                </a:solidFill>
              </a:rPr>
              <a:t>500km	: 6</a:t>
            </a:r>
          </a:p>
          <a:p>
            <a:r>
              <a:rPr lang="en-US" sz="1400" dirty="0">
                <a:solidFill>
                  <a:srgbClr val="00B050"/>
                </a:solidFill>
              </a:rPr>
              <a:t>300km	: 14</a:t>
            </a:r>
          </a:p>
          <a:p>
            <a:r>
              <a:rPr lang="en-US" sz="1400" dirty="0">
                <a:solidFill>
                  <a:srgbClr val="00B050"/>
                </a:solidFill>
              </a:rPr>
              <a:t>200km	: 64</a:t>
            </a:r>
          </a:p>
          <a:p>
            <a:r>
              <a:rPr lang="en-US" sz="1400" dirty="0">
                <a:solidFill>
                  <a:srgbClr val="00B050"/>
                </a:solidFill>
              </a:rPr>
              <a:t>100km	: 256</a:t>
            </a:r>
          </a:p>
          <a:p>
            <a:r>
              <a:rPr lang="en-US" sz="1400" dirty="0">
                <a:solidFill>
                  <a:srgbClr val="00B050"/>
                </a:solidFill>
              </a:rPr>
              <a:t>50km		: 1024</a:t>
            </a:r>
          </a:p>
          <a:p>
            <a:r>
              <a:rPr lang="en-US" sz="1400" dirty="0">
                <a:solidFill>
                  <a:srgbClr val="00B050"/>
                </a:solidFill>
              </a:rPr>
              <a:t>20km		: 4096</a:t>
            </a:r>
          </a:p>
          <a:p>
            <a:r>
              <a:rPr lang="en-US" sz="1400" dirty="0">
                <a:solidFill>
                  <a:srgbClr val="00B050"/>
                </a:solidFill>
              </a:rPr>
              <a:t>10km		: 16,384</a:t>
            </a:r>
          </a:p>
          <a:p>
            <a:r>
              <a:rPr lang="en-US" sz="1400" dirty="0"/>
              <a:t>5km		: 65,536</a:t>
            </a:r>
          </a:p>
          <a:p>
            <a:r>
              <a:rPr lang="en-US" sz="1400" dirty="0"/>
              <a:t>3km		: 262,144</a:t>
            </a:r>
          </a:p>
          <a:p>
            <a:r>
              <a:rPr lang="en-US" sz="1400" dirty="0"/>
              <a:t>1km		: 1,048,576</a:t>
            </a:r>
          </a:p>
          <a:p>
            <a:r>
              <a:rPr lang="en-US" sz="1400" dirty="0"/>
              <a:t>500m		: 4,194,304</a:t>
            </a:r>
          </a:p>
          <a:p>
            <a:r>
              <a:rPr lang="en-US" sz="1400" dirty="0"/>
              <a:t>300m		: 16,777,216</a:t>
            </a:r>
          </a:p>
          <a:p>
            <a:r>
              <a:rPr lang="en-US" sz="1400" dirty="0"/>
              <a:t>200m		: 67,108,864</a:t>
            </a:r>
          </a:p>
          <a:p>
            <a:r>
              <a:rPr lang="en-US" sz="1400" dirty="0"/>
              <a:t>100m	:         268,435,456</a:t>
            </a:r>
          </a:p>
          <a:p>
            <a:r>
              <a:rPr lang="en-US" sz="1400" dirty="0"/>
              <a:t>50m	:      1,073,741,824</a:t>
            </a:r>
          </a:p>
        </p:txBody>
      </p:sp>
    </p:spTree>
    <p:custDataLst>
      <p:tags r:id="rId1"/>
    </p:custDataLst>
    <p:extLst>
      <p:ext uri="{BB962C8B-B14F-4D97-AF65-F5344CB8AC3E}">
        <p14:creationId xmlns:p14="http://schemas.microsoft.com/office/powerpoint/2010/main" val="177039987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Methodology</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69942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GSKY server code is modified to save the output as PNG file.</a:t>
            </a:r>
          </a:p>
          <a:p>
            <a:pPr marL="285750" indent="-285750">
              <a:buFont typeface="Arial" panose="020B0604020202020204" pitchFamily="34" charset="0"/>
              <a:buChar char="•"/>
            </a:pPr>
            <a:r>
              <a:rPr lang="en-US" sz="2400" dirty="0"/>
              <a:t>Prepared a list of bounding boxes for zoom levels 5,000 km to 10 km.</a:t>
            </a:r>
          </a:p>
          <a:p>
            <a:pPr marL="285750" indent="-285750">
              <a:buFont typeface="Arial" panose="020B0604020202020204" pitchFamily="34" charset="0"/>
              <a:buChar char="•"/>
            </a:pPr>
            <a:r>
              <a:rPr lang="en-US" sz="2400" dirty="0"/>
              <a:t>Sent these </a:t>
            </a:r>
            <a:r>
              <a:rPr lang="en-US" sz="2400" noProof="1"/>
              <a:t>BBOXes via ‘curl’ </a:t>
            </a:r>
            <a:r>
              <a:rPr lang="en-US" sz="2400" dirty="0"/>
              <a:t>to GSKY server to get the tiles.</a:t>
            </a:r>
          </a:p>
          <a:p>
            <a:pPr marL="742950" lvl="1" indent="-285750">
              <a:buFont typeface="Arial" panose="020B0604020202020204" pitchFamily="34" charset="0"/>
              <a:buChar char="•"/>
            </a:pPr>
            <a:r>
              <a:rPr lang="en-US" sz="2400" dirty="0"/>
              <a:t>Time varied from &lt; 1 to 300 seconds per tile.</a:t>
            </a:r>
          </a:p>
          <a:p>
            <a:pPr marL="742950" lvl="1" indent="-285750">
              <a:buFont typeface="Arial" panose="020B0604020202020204" pitchFamily="34" charset="0"/>
              <a:buChar char="•"/>
            </a:pPr>
            <a:r>
              <a:rPr lang="en-US" sz="2400" dirty="0"/>
              <a:t>Total for one time slice: ~3 hours</a:t>
            </a:r>
          </a:p>
          <a:p>
            <a:pPr marL="1200150" lvl="2" indent="-285750">
              <a:buFont typeface="Arial" panose="020B0604020202020204" pitchFamily="34" charset="0"/>
              <a:buChar char="•"/>
            </a:pPr>
            <a:r>
              <a:rPr lang="en-US" sz="2400" dirty="0"/>
              <a:t>Expecting this to average out as 1 hour.</a:t>
            </a:r>
          </a:p>
          <a:p>
            <a:pPr marL="742950" lvl="1" indent="-285750">
              <a:buFont typeface="Arial" panose="020B0604020202020204" pitchFamily="34" charset="0"/>
              <a:buChar char="•"/>
            </a:pPr>
            <a:r>
              <a:rPr lang="en-US" sz="2400" dirty="0"/>
              <a:t>Total time slices: ~16,000</a:t>
            </a:r>
          </a:p>
          <a:p>
            <a:pPr marL="742950" lvl="1" indent="-285750">
              <a:buFont typeface="Arial" panose="020B0604020202020204" pitchFamily="34" charset="0"/>
              <a:buChar char="•"/>
            </a:pPr>
            <a:r>
              <a:rPr lang="en-US" sz="2400" dirty="0"/>
              <a:t>Total execution time: ~</a:t>
            </a:r>
            <a:r>
              <a:rPr lang="en-US" sz="2400" dirty="0">
                <a:solidFill>
                  <a:srgbClr val="FF0000"/>
                </a:solidFill>
              </a:rPr>
              <a:t>16,000 hours </a:t>
            </a:r>
            <a:r>
              <a:rPr lang="en-US" sz="2400" dirty="0"/>
              <a:t>(16 KSUs in parallel or 1.8 years in serial)</a:t>
            </a:r>
          </a:p>
          <a:p>
            <a:pPr marL="285750" indent="-285750">
              <a:buFont typeface="Arial" panose="020B0604020202020204" pitchFamily="34" charset="0"/>
              <a:buChar char="•"/>
            </a:pPr>
            <a:r>
              <a:rPr lang="en-US" sz="2400" dirty="0"/>
              <a:t>Working on parallelizing the process on Raijin</a:t>
            </a:r>
          </a:p>
          <a:p>
            <a:pPr marL="742950" lvl="1" indent="-285750">
              <a:buFont typeface="Arial" panose="020B0604020202020204" pitchFamily="34" charset="0"/>
              <a:buChar char="•"/>
            </a:pPr>
            <a:r>
              <a:rPr lang="en-US" sz="2400" dirty="0"/>
              <a:t>Aiming to reduce the total time to &lt; 12 hours</a:t>
            </a:r>
          </a:p>
          <a:p>
            <a:pPr marL="285750" indent="-285750">
              <a:buFont typeface="Arial" panose="020B0604020202020204" pitchFamily="34" charset="0"/>
              <a:buChar char="•"/>
            </a:pPr>
            <a:r>
              <a:rPr lang="en-US" sz="2400" dirty="0"/>
              <a:t>Time slice storage: ~1GB</a:t>
            </a:r>
          </a:p>
          <a:p>
            <a:pPr marL="742950" lvl="1" indent="-285750">
              <a:buFont typeface="Arial" panose="020B0604020202020204" pitchFamily="34" charset="0"/>
              <a:buChar char="•"/>
            </a:pPr>
            <a:r>
              <a:rPr lang="en-US" sz="2400" dirty="0"/>
              <a:t>Expecting this to be an average of 400MB per time slice</a:t>
            </a:r>
          </a:p>
          <a:p>
            <a:pPr marL="285750" indent="-285750">
              <a:buFont typeface="Arial" panose="020B0604020202020204" pitchFamily="34" charset="0"/>
              <a:buChar char="•"/>
            </a:pPr>
            <a:r>
              <a:rPr lang="en-US" sz="2400" dirty="0"/>
              <a:t>Total storage: </a:t>
            </a:r>
            <a:r>
              <a:rPr lang="en-US" sz="2400" dirty="0">
                <a:solidFill>
                  <a:srgbClr val="FF0000"/>
                </a:solidFill>
              </a:rPr>
              <a:t>6.4TB</a:t>
            </a:r>
          </a:p>
        </p:txBody>
      </p:sp>
    </p:spTree>
    <p:custDataLst>
      <p:tags r:id="rId1"/>
    </p:custDataLst>
    <p:extLst>
      <p:ext uri="{BB962C8B-B14F-4D97-AF65-F5344CB8AC3E}">
        <p14:creationId xmlns:p14="http://schemas.microsoft.com/office/powerpoint/2010/main" val="368547497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9832F010-23E4-44E6-A5F2-7FC36B1DEDAA}"/>
              </a:ext>
            </a:extLst>
          </p:cNvPr>
          <p:cNvSpPr txBox="1"/>
          <p:nvPr/>
        </p:nvSpPr>
        <p:spPr>
          <a:xfrm>
            <a:off x="106137" y="930729"/>
            <a:ext cx="11740242" cy="4955203"/>
          </a:xfrm>
          <a:prstGeom prst="rect">
            <a:avLst/>
          </a:prstGeom>
          <a:noFill/>
        </p:spPr>
        <p:txBody>
          <a:bodyPr wrap="square" rtlCol="0">
            <a:spAutoFit/>
          </a:bodyPr>
          <a:lstStyle/>
          <a:p>
            <a:pPr marL="285750" indent="-285750">
              <a:buFont typeface="Arial" panose="020B0604020202020204" pitchFamily="34" charset="0"/>
              <a:buChar char="•"/>
            </a:pPr>
            <a:r>
              <a:rPr lang="en-US" sz="2400" b="1" noProof="1"/>
              <a:t>GSKY code change to cache the tiles</a:t>
            </a:r>
            <a:r>
              <a:rPr lang="en-US" sz="2400" b="1" noProof="1">
                <a:solidFill>
                  <a:srgbClr val="FF0000"/>
                </a:solidFill>
              </a:rPr>
              <a:t>*</a:t>
            </a:r>
          </a:p>
          <a:p>
            <a:pPr marL="742950" lvl="1" indent="-285750">
              <a:buFont typeface="Arial" panose="020B0604020202020204" pitchFamily="34" charset="0"/>
              <a:buChar char="•"/>
            </a:pPr>
            <a:r>
              <a:rPr lang="en-US" sz="2000" noProof="1"/>
              <a:t>ows.go is set to write the PNG to a file instead of to the web.</a:t>
            </a:r>
          </a:p>
          <a:p>
            <a:pPr marL="742950" lvl="1" indent="-285750">
              <a:buFont typeface="Arial" panose="020B0604020202020204" pitchFamily="34" charset="0"/>
              <a:buChar char="•"/>
            </a:pPr>
            <a:r>
              <a:rPr lang="en-US" sz="2000" noProof="1"/>
              <a:t>create_tile = flag.Bool("create_tile", </a:t>
            </a:r>
            <a:r>
              <a:rPr lang="en-US" sz="2000" noProof="1">
                <a:solidFill>
                  <a:srgbClr val="FF0000"/>
                </a:solidFill>
              </a:rPr>
              <a:t>true</a:t>
            </a:r>
            <a:r>
              <a:rPr lang="en-US" sz="2000" noProof="1"/>
              <a:t>, "For Google Earth Web Service.")</a:t>
            </a:r>
          </a:p>
          <a:p>
            <a:pPr marL="1200150" lvl="2" indent="-285750">
              <a:buFont typeface="Arial" panose="020B0604020202020204" pitchFamily="34" charset="0"/>
              <a:buChar char="•"/>
            </a:pPr>
            <a:r>
              <a:rPr lang="en-US" sz="1400" noProof="1"/>
              <a:t>			if(*create_tile) { // AVS: Write it in a local file.</a:t>
            </a:r>
          </a:p>
          <a:p>
            <a:pPr marL="1200150" lvl="2" indent="-285750">
              <a:buFont typeface="Arial" panose="020B0604020202020204" pitchFamily="34" charset="0"/>
              <a:buChar char="•"/>
            </a:pPr>
            <a:r>
              <a:rPr lang="en-US" sz="1400" noProof="1"/>
              <a:t>					ts := fmt.Sprintf("%v",*params.Time) </a:t>
            </a:r>
          </a:p>
          <a:p>
            <a:pPr marL="1200150" lvl="2" indent="-285750">
              <a:buFont typeface="Arial" panose="020B0604020202020204" pitchFamily="34" charset="0"/>
              <a:buChar char="•"/>
            </a:pPr>
            <a:r>
              <a:rPr lang="en-US" sz="1400" noProof="1"/>
              <a:t>					date := strings.Split(ts, " ")</a:t>
            </a:r>
          </a:p>
          <a:p>
            <a:pPr marL="1200150" lvl="2" indent="-285750">
              <a:buFont typeface="Arial" panose="020B0604020202020204" pitchFamily="34" charset="0"/>
              <a:buChar char="•"/>
            </a:pPr>
            <a:r>
              <a:rPr lang="en-US" sz="1400" noProof="1"/>
              <a:t>					s := fmt.Sprintf("%.8f_%.8f_%.8f_%.8f", params.BBox[0],params.BBox[1],params.BBox[2],params.BBox[3])</a:t>
            </a:r>
          </a:p>
          <a:p>
            <a:pPr marL="1200150" lvl="2" indent="-285750">
              <a:buFont typeface="Arial" panose="020B0604020202020204" pitchFamily="34" charset="0"/>
              <a:buChar char="•"/>
            </a:pPr>
            <a:r>
              <a:rPr lang="en-US" sz="1400" noProof="1"/>
              <a:t>					tile_dir := *tile_basedir + layer + "/" + date[0]</a:t>
            </a:r>
          </a:p>
          <a:p>
            <a:pPr marL="1200150" lvl="2" indent="-285750">
              <a:buFont typeface="Arial" panose="020B0604020202020204" pitchFamily="34" charset="0"/>
              <a:buChar char="•"/>
            </a:pPr>
            <a:r>
              <a:rPr lang="en-US" sz="1400" noProof="1"/>
              <a:t>					os.Mkdir(tile_dir, 0755)</a:t>
            </a:r>
          </a:p>
          <a:p>
            <a:pPr marL="1200150" lvl="2" indent="-285750">
              <a:buFont typeface="Arial" panose="020B0604020202020204" pitchFamily="34" charset="0"/>
              <a:buChar char="•"/>
            </a:pPr>
            <a:r>
              <a:rPr lang="en-US" sz="1400" noProof="1"/>
              <a:t>					tile_file := tile_dir + "/" + s + ".png" ;</a:t>
            </a:r>
          </a:p>
          <a:p>
            <a:pPr marL="1200150" lvl="2" indent="-285750">
              <a:buFont typeface="Arial" panose="020B0604020202020204" pitchFamily="34" charset="0"/>
              <a:buChar char="•"/>
            </a:pPr>
            <a:r>
              <a:rPr lang="en-US" sz="1400" noProof="1"/>
              <a:t>					f, _ := os.Create(tile_file)</a:t>
            </a:r>
          </a:p>
          <a:p>
            <a:pPr marL="1200150" lvl="2" indent="-285750">
              <a:buFont typeface="Arial" panose="020B0604020202020204" pitchFamily="34" charset="0"/>
              <a:buChar char="•"/>
            </a:pPr>
            <a:r>
              <a:rPr lang="en-US" sz="1400" noProof="1"/>
              <a:t>					defer f.Close()</a:t>
            </a:r>
          </a:p>
          <a:p>
            <a:pPr marL="1200150" lvl="2" indent="-285750">
              <a:buFont typeface="Arial" panose="020B0604020202020204" pitchFamily="34" charset="0"/>
              <a:buChar char="•"/>
            </a:pPr>
            <a:r>
              <a:rPr lang="en-US" sz="1400" noProof="1"/>
              <a:t>					f.Write(out)</a:t>
            </a:r>
          </a:p>
          <a:p>
            <a:pPr marL="1200150" lvl="2" indent="-285750">
              <a:buFont typeface="Arial" panose="020B0604020202020204" pitchFamily="34" charset="0"/>
              <a:buChar char="•"/>
            </a:pPr>
            <a:r>
              <a:rPr lang="en-US" sz="1400" noProof="1"/>
              <a:t>					return</a:t>
            </a:r>
          </a:p>
          <a:p>
            <a:pPr marL="1200150" lvl="2" indent="-285750">
              <a:buFont typeface="Arial" panose="020B0604020202020204" pitchFamily="34" charset="0"/>
              <a:buChar char="•"/>
            </a:pPr>
            <a:r>
              <a:rPr lang="en-US" sz="1400" noProof="1"/>
              <a:t>			}</a:t>
            </a:r>
          </a:p>
          <a:p>
            <a:pPr lvl="2" algn="just"/>
            <a:r>
              <a:rPr lang="en-US" sz="1400" noProof="1"/>
              <a:t>SYNOPSIS: The filename for the cached tile is constructed from the bounding box values and saved in a subdir, ‘</a:t>
            </a:r>
            <a:r>
              <a:rPr lang="en-US" sz="1400" noProof="1">
                <a:solidFill>
                  <a:schemeClr val="tx1">
                    <a:lumMod val="50000"/>
                    <a:lumOff val="50000"/>
                  </a:schemeClr>
                </a:solidFill>
              </a:rPr>
              <a:t>tile_basedir/layer/time</a:t>
            </a:r>
            <a:r>
              <a:rPr lang="en-US" sz="1400" noProof="1"/>
              <a:t>’. When a call is made to the GSKY server for a bounding box, which is always the same for a partular tile but is different between zoom levels, the file is found by constructing the filename in the same way.</a:t>
            </a:r>
          </a:p>
          <a:p>
            <a:pPr lvl="2" algn="just"/>
            <a:endParaRPr lang="en-US" sz="1400" noProof="1"/>
          </a:p>
          <a:p>
            <a:pPr lvl="2" algn="just"/>
            <a:r>
              <a:rPr lang="en-US" sz="1400" noProof="1">
                <a:solidFill>
                  <a:srgbClr val="FF0000"/>
                </a:solidFill>
              </a:rPr>
              <a:t>*</a:t>
            </a:r>
            <a:r>
              <a:rPr lang="en-US" sz="1400" noProof="1"/>
              <a:t> Initially a GSKY call was set to write the output to a file. Later it was decided that a ‘</a:t>
            </a:r>
            <a:r>
              <a:rPr lang="en-US" sz="1400" noProof="1">
                <a:solidFill>
                  <a:schemeClr val="accent1">
                    <a:lumMod val="75000"/>
                  </a:schemeClr>
                </a:solidFill>
              </a:rPr>
              <a:t>curl http://...’ &gt; tile.png</a:t>
            </a:r>
            <a:r>
              <a:rPr lang="en-US" sz="1400" noProof="1"/>
              <a:t> will be just as efficient and will not require frequent changes in GSKY code to write out or display. The above code is therefore not required.</a:t>
            </a:r>
            <a:endParaRPr lang="en-US" sz="2400" noProof="1"/>
          </a:p>
        </p:txBody>
      </p:sp>
    </p:spTree>
    <p:custDataLst>
      <p:tags r:id="rId1"/>
    </p:custDataLst>
    <p:extLst>
      <p:ext uri="{BB962C8B-B14F-4D97-AF65-F5344CB8AC3E}">
        <p14:creationId xmlns:p14="http://schemas.microsoft.com/office/powerpoint/2010/main" val="409050353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spPr>
      <a:bodyPr wrap="square" rtlCol="0">
        <a:spAutoFit/>
      </a:bodyPr>
      <a:lstStyle>
        <a:defPPr algn="just">
          <a:defRPr sz="10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8140</TotalTime>
  <Words>3195</Words>
  <Application>Microsoft Office PowerPoint</Application>
  <PresentationFormat>Widescreen</PresentationFormat>
  <Paragraphs>374</Paragraphs>
  <Slides>21</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Calibri</vt:lpstr>
      <vt:lpstr>Calibri Light</vt:lpstr>
      <vt:lpstr>Tw Cen MT</vt:lpstr>
      <vt:lpstr>Droplet</vt:lpstr>
      <vt:lpstr>Custom Design</vt:lpstr>
      <vt:lpstr>GSKY – Accelerated Pyramid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106</cp:revision>
  <dcterms:created xsi:type="dcterms:W3CDTF">2019-07-24T00:09:43Z</dcterms:created>
  <dcterms:modified xsi:type="dcterms:W3CDTF">2019-09-06T05:10:14Z</dcterms:modified>
</cp:coreProperties>
</file>